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256" r:id="rId2"/>
    <p:sldId id="257" r:id="rId3"/>
    <p:sldId id="259" r:id="rId4"/>
    <p:sldId id="262" r:id="rId5"/>
    <p:sldId id="261" r:id="rId6"/>
    <p:sldId id="263" r:id="rId7"/>
    <p:sldId id="315" r:id="rId8"/>
    <p:sldId id="264" r:id="rId9"/>
    <p:sldId id="265" r:id="rId10"/>
    <p:sldId id="266" r:id="rId11"/>
    <p:sldId id="267" r:id="rId12"/>
    <p:sldId id="268" r:id="rId13"/>
    <p:sldId id="322" r:id="rId14"/>
    <p:sldId id="323" r:id="rId15"/>
    <p:sldId id="325" r:id="rId16"/>
    <p:sldId id="316" r:id="rId17"/>
    <p:sldId id="296" r:id="rId18"/>
    <p:sldId id="332" r:id="rId19"/>
    <p:sldId id="298" r:id="rId20"/>
    <p:sldId id="299" r:id="rId21"/>
    <p:sldId id="301" r:id="rId22"/>
    <p:sldId id="302" r:id="rId23"/>
    <p:sldId id="303" r:id="rId24"/>
    <p:sldId id="330" r:id="rId25"/>
    <p:sldId id="331" r:id="rId26"/>
    <p:sldId id="317" r:id="rId27"/>
    <p:sldId id="288" r:id="rId28"/>
    <p:sldId id="304" r:id="rId29"/>
    <p:sldId id="271" r:id="rId30"/>
    <p:sldId id="305" r:id="rId31"/>
    <p:sldId id="320" r:id="rId32"/>
    <p:sldId id="306" r:id="rId33"/>
    <p:sldId id="307" r:id="rId34"/>
    <p:sldId id="308" r:id="rId35"/>
    <p:sldId id="309" r:id="rId36"/>
    <p:sldId id="310" r:id="rId37"/>
    <p:sldId id="311" r:id="rId38"/>
    <p:sldId id="312" r:id="rId39"/>
    <p:sldId id="313" r:id="rId40"/>
    <p:sldId id="326" r:id="rId41"/>
    <p:sldId id="327" r:id="rId42"/>
    <p:sldId id="328" r:id="rId43"/>
    <p:sldId id="321" r:id="rId44"/>
    <p:sldId id="319" r:id="rId45"/>
    <p:sldId id="286" r:id="rId46"/>
    <p:sldId id="287" r:id="rId47"/>
    <p:sldId id="285" r:id="rId48"/>
    <p:sldId id="324" r:id="rId49"/>
    <p:sldId id="284" r:id="rId50"/>
  </p:sldIdLst>
  <p:sldSz cx="9144000" cy="6858000" type="screen4x3"/>
  <p:notesSz cx="7099300"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a:srgbClr val="993300"/>
    <a:srgbClr val="006600"/>
    <a:srgbClr val="FFFFFF"/>
    <a:srgbClr val="99CCFF"/>
    <a:srgbClr val="3366FF"/>
    <a:srgbClr val="FFC5B9"/>
    <a:srgbClr val="FF9999"/>
    <a:srgbClr val="FFCC00"/>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0" autoAdjust="0"/>
    <p:restoredTop sz="94663" autoAdjust="0"/>
  </p:normalViewPr>
  <p:slideViewPr>
    <p:cSldViewPr>
      <p:cViewPr varScale="1">
        <p:scale>
          <a:sx n="95" d="100"/>
          <a:sy n="95" d="100"/>
        </p:scale>
        <p:origin x="-136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222" y="-96"/>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zh-TW" altLang="en-US"/>
          </a:p>
        </p:txBody>
      </p:sp>
      <p:sp>
        <p:nvSpPr>
          <p:cNvPr id="3" name="日期版面配置區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48A36400-8B08-4901-861E-0CFCC64102C5}" type="datetimeFigureOut">
              <a:rPr lang="zh-TW" altLang="en-US" smtClean="0"/>
              <a:pPr/>
              <a:t>2013/10/4</a:t>
            </a:fld>
            <a:endParaRPr lang="zh-TW" altLang="en-US"/>
          </a:p>
        </p:txBody>
      </p:sp>
      <p:sp>
        <p:nvSpPr>
          <p:cNvPr id="4" name="頁尾版面配置區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C538947B-D4FD-4D0E-8AAD-6889D9966AE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zh-TW" altLang="en-US"/>
          </a:p>
        </p:txBody>
      </p:sp>
      <p:sp>
        <p:nvSpPr>
          <p:cNvPr id="3" name="日期版面配置區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08D66E99-E8E3-4E4A-A216-8850D7A6E772}" type="datetimeFigureOut">
              <a:rPr lang="zh-TW" altLang="en-US" smtClean="0"/>
              <a:pPr/>
              <a:t>2013/10/4</a:t>
            </a:fld>
            <a:endParaRPr lang="zh-TW" altLang="en-US"/>
          </a:p>
        </p:txBody>
      </p:sp>
      <p:sp>
        <p:nvSpPr>
          <p:cNvPr id="4" name="投影片圖像版面配置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zh-TW" altLang="en-US"/>
          </a:p>
        </p:txBody>
      </p:sp>
      <p:sp>
        <p:nvSpPr>
          <p:cNvPr id="5" name="備忘稿版面配置區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6429FCA-A052-446D-9493-AD34DDC9E905}"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86429FCA-A052-446D-9493-AD34DDC9E905}" type="slidenum">
              <a:rPr lang="zh-TW" altLang="en-US" smtClean="0"/>
              <a:pPr/>
              <a:t>32</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86429FCA-A052-446D-9493-AD34DDC9E905}" type="slidenum">
              <a:rPr lang="zh-TW" altLang="en-US" smtClean="0"/>
              <a:pPr/>
              <a:t>33</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86429FCA-A052-446D-9493-AD34DDC9E905}" type="slidenum">
              <a:rPr lang="zh-TW" altLang="en-US" smtClean="0"/>
              <a:pPr/>
              <a:t>34</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86429FCA-A052-446D-9493-AD34DDC9E905}" type="slidenum">
              <a:rPr lang="zh-TW" altLang="en-US" smtClean="0"/>
              <a:pPr/>
              <a:t>35</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86429FCA-A052-446D-9493-AD34DDC9E905}" type="slidenum">
              <a:rPr lang="zh-TW" altLang="en-US" smtClean="0"/>
              <a:pPr/>
              <a:t>36</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3.jpeg"/><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0.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31" name="圖片 30" descr="bBar.jpg"/>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0" y="6019278"/>
            <a:ext cx="9144000" cy="838722"/>
          </a:xfrm>
          <a:prstGeom prst="rect">
            <a:avLst/>
          </a:prstGeom>
        </p:spPr>
      </p:pic>
      <p:pic>
        <p:nvPicPr>
          <p:cNvPr id="32" name="圖片 31" descr="pic.jpg"/>
          <p:cNvPicPr>
            <a:picLocks noChangeAspect="1"/>
          </p:cNvPicPr>
          <p:nvPr userDrawn="1"/>
        </p:nvPicPr>
        <p:blipFill>
          <a:blip r:embed="rId3" cstate="print">
            <a:clrChange>
              <a:clrFrom>
                <a:srgbClr val="FFFFFF"/>
              </a:clrFrom>
              <a:clrTo>
                <a:srgbClr val="FFFFFF">
                  <a:alpha val="0"/>
                </a:srgbClr>
              </a:clrTo>
            </a:clrChange>
          </a:blip>
          <a:stretch>
            <a:fillRect/>
          </a:stretch>
        </p:blipFill>
        <p:spPr>
          <a:xfrm>
            <a:off x="0" y="5157192"/>
            <a:ext cx="9144000" cy="1570457"/>
          </a:xfrm>
          <a:prstGeom prst="rect">
            <a:avLst/>
          </a:prstGeom>
        </p:spPr>
      </p:pic>
      <p:pic>
        <p:nvPicPr>
          <p:cNvPr id="18" name="圖片 17" descr="bar_top_G.jpg"/>
          <p:cNvPicPr>
            <a:picLocks/>
          </p:cNvPicPr>
          <p:nvPr userDrawn="1"/>
        </p:nvPicPr>
        <p:blipFill>
          <a:blip r:embed="rId4" cstate="print"/>
          <a:stretch>
            <a:fillRect/>
          </a:stretch>
        </p:blipFill>
        <p:spPr>
          <a:xfrm>
            <a:off x="0" y="0"/>
            <a:ext cx="9144000" cy="475200"/>
          </a:xfrm>
          <a:prstGeom prst="rect">
            <a:avLst/>
          </a:prstGeom>
        </p:spPr>
      </p:pic>
      <p:sp>
        <p:nvSpPr>
          <p:cNvPr id="2" name="標題 1"/>
          <p:cNvSpPr>
            <a:spLocks noGrp="1"/>
          </p:cNvSpPr>
          <p:nvPr>
            <p:ph type="ctrTitle" hasCustomPrompt="1"/>
          </p:nvPr>
        </p:nvSpPr>
        <p:spPr>
          <a:xfrm>
            <a:off x="685800" y="2130425"/>
            <a:ext cx="7772400" cy="1470025"/>
          </a:xfrm>
        </p:spPr>
        <p:txBody>
          <a:bodyPr/>
          <a:lstStyle>
            <a:lvl1pPr>
              <a:defRPr b="1">
                <a:latin typeface="Arial" pitchFamily="34" charset="0"/>
                <a:ea typeface="微軟正黑體" pitchFamily="34" charset="-120"/>
                <a:cs typeface="Arial" pitchFamily="34" charset="0"/>
              </a:defRPr>
            </a:lvl1pPr>
          </a:lstStyle>
          <a:p>
            <a:r>
              <a:rPr lang="zh-TW" altLang="en-US" dirty="0" smtClean="0"/>
              <a:t>按一下以編輯母片標題樣式</a:t>
            </a:r>
            <a:r>
              <a:rPr lang="en-US" altLang="zh-TW" dirty="0" smtClean="0"/>
              <a:t/>
            </a:r>
            <a:br>
              <a:rPr lang="en-US" altLang="zh-TW" dirty="0" smtClean="0"/>
            </a:br>
            <a:r>
              <a:rPr lang="en-US" altLang="zh-TW" dirty="0" smtClean="0"/>
              <a:t>123abc</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b="1">
                <a:solidFill>
                  <a:schemeClr val="accent3">
                    <a:lumMod val="50000"/>
                  </a:schemeClr>
                </a:solidFill>
                <a:latin typeface="Arial" pitchFamily="34" charset="0"/>
                <a:ea typeface="微軟正黑體" pitchFamily="34" charset="-12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p>
            <a:fld id="{D0CA2230-BCD5-4274-881D-EF85367B9A6C}" type="datetime1">
              <a:rPr lang="zh-TW" altLang="en-US" smtClean="0"/>
              <a:pPr/>
              <a:t>2013/10/4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1DADABD-0112-42FB-B8FA-9FB89AC58F6F}" type="slidenum">
              <a:rPr lang="zh-TW" altLang="en-US" smtClean="0"/>
              <a:pPr/>
              <a:t>‹#›</a:t>
            </a:fld>
            <a:endParaRPr lang="zh-TW" altLang="en-US"/>
          </a:p>
        </p:txBody>
      </p:sp>
      <p:pic>
        <p:nvPicPr>
          <p:cNvPr id="21" name="Picture 9" descr="zz-yzu"/>
          <p:cNvPicPr>
            <a:picLocks noChangeAspect="1" noChangeArrowheads="1"/>
          </p:cNvPicPr>
          <p:nvPr userDrawn="1"/>
        </p:nvPicPr>
        <p:blipFill>
          <a:blip r:embed="rId5" cstate="print"/>
          <a:srcRect/>
          <a:stretch>
            <a:fillRect/>
          </a:stretch>
        </p:blipFill>
        <p:spPr bwMode="auto">
          <a:xfrm>
            <a:off x="88454" y="19050"/>
            <a:ext cx="429047" cy="42904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5" name="WordArt 30"/>
          <p:cNvSpPr>
            <a:spLocks noChangeArrowheads="1" noChangeShapeType="1" noTextEdit="1"/>
          </p:cNvSpPr>
          <p:nvPr userDrawn="1"/>
        </p:nvSpPr>
        <p:spPr bwMode="auto">
          <a:xfrm>
            <a:off x="395536" y="121965"/>
            <a:ext cx="1977402" cy="256744"/>
          </a:xfrm>
          <a:prstGeom prst="rect">
            <a:avLst/>
          </a:prstGeom>
          <a:effectLst>
            <a:outerShdw blurRad="38100" dist="12700" dir="2700000" algn="tl" rotWithShape="0">
              <a:prstClr val="black">
                <a:alpha val="33000"/>
              </a:prstClr>
            </a:outerShdw>
          </a:effectLst>
        </p:spPr>
        <p:txBody>
          <a:bodyPr wrap="none" fromWordArt="1">
            <a:prstTxWarp prst="textPlain">
              <a:avLst>
                <a:gd name="adj" fmla="val 50000"/>
              </a:avLst>
            </a:prstTxWarp>
          </a:bodyPr>
          <a:lstStyle/>
          <a:p>
            <a:pPr algn="ctr"/>
            <a:r>
              <a:rPr lang="en-US" altLang="zh-TW" sz="3600" b="1" kern="10" dirty="0">
                <a:ln w="9525">
                  <a:noFill/>
                  <a:round/>
                  <a:headEnd/>
                  <a:tailEnd/>
                </a:ln>
                <a:solidFill>
                  <a:srgbClr val="FF9933"/>
                </a:solidFill>
                <a:latin typeface="Arial"/>
                <a:cs typeface="Arial"/>
              </a:rPr>
              <a:t>   Yuan </a:t>
            </a:r>
            <a:r>
              <a:rPr lang="en-US" altLang="zh-TW" sz="3600" b="1" kern="10" dirty="0" err="1">
                <a:ln w="9525">
                  <a:noFill/>
                  <a:round/>
                  <a:headEnd/>
                  <a:tailEnd/>
                </a:ln>
                <a:solidFill>
                  <a:srgbClr val="FF9933"/>
                </a:solidFill>
                <a:latin typeface="Arial"/>
                <a:cs typeface="Arial"/>
              </a:rPr>
              <a:t>Ze</a:t>
            </a:r>
            <a:r>
              <a:rPr lang="en-US" altLang="zh-TW" sz="3600" b="1" kern="10" dirty="0">
                <a:ln w="9525">
                  <a:noFill/>
                  <a:round/>
                  <a:headEnd/>
                  <a:tailEnd/>
                </a:ln>
                <a:solidFill>
                  <a:srgbClr val="FF9933"/>
                </a:solidFill>
                <a:latin typeface="Arial"/>
                <a:cs typeface="Arial"/>
              </a:rPr>
              <a:t> University</a:t>
            </a:r>
            <a:endParaRPr lang="zh-TW" altLang="en-US" sz="3600" b="1" kern="10" dirty="0">
              <a:ln w="9525">
                <a:noFill/>
                <a:round/>
                <a:headEnd/>
                <a:tailEnd/>
              </a:ln>
              <a:solidFill>
                <a:srgbClr val="FF9933"/>
              </a:solidFill>
              <a:latin typeface="Arial"/>
              <a:cs typeface="Arial"/>
            </a:endParaRPr>
          </a:p>
        </p:txBody>
      </p:sp>
      <p:grpSp>
        <p:nvGrpSpPr>
          <p:cNvPr id="26" name="群組 25"/>
          <p:cNvGrpSpPr/>
          <p:nvPr userDrawn="1"/>
        </p:nvGrpSpPr>
        <p:grpSpPr>
          <a:xfrm>
            <a:off x="7596336" y="5661248"/>
            <a:ext cx="1408004" cy="350127"/>
            <a:chOff x="6075459" y="1674681"/>
            <a:chExt cx="1408004" cy="350127"/>
          </a:xfrm>
          <a:effectLst>
            <a:outerShdw blurRad="38100" dist="38100" dir="3600000" sx="95000" sy="95000" algn="ctr" rotWithShape="0">
              <a:srgbClr val="000000">
                <a:alpha val="38000"/>
              </a:srgbClr>
            </a:outerShdw>
          </a:effectLst>
        </p:grpSpPr>
        <p:pic>
          <p:nvPicPr>
            <p:cNvPr id="23" name="圖片 22" descr="Logo5+.jpg"/>
            <p:cNvPicPr>
              <a:picLocks noChangeAspect="1"/>
            </p:cNvPicPr>
            <p:nvPr userDrawn="1"/>
          </p:nvPicPr>
          <p:blipFill>
            <a:blip r:embed="rId6" cstate="print">
              <a:clrChange>
                <a:clrFrom>
                  <a:srgbClr val="FFFFFF"/>
                </a:clrFrom>
                <a:clrTo>
                  <a:srgbClr val="FFFFFF">
                    <a:alpha val="0"/>
                  </a:srgbClr>
                </a:clrTo>
              </a:clrChange>
            </a:blip>
            <a:stretch>
              <a:fillRect/>
            </a:stretch>
          </p:blipFill>
          <p:spPr>
            <a:xfrm>
              <a:off x="6433163" y="1700808"/>
              <a:ext cx="1050300" cy="324000"/>
            </a:xfrm>
            <a:prstGeom prst="rect">
              <a:avLst/>
            </a:prstGeom>
          </p:spPr>
        </p:pic>
        <p:pic>
          <p:nvPicPr>
            <p:cNvPr id="24" name="圖片 23" descr="LogoG2.jpg"/>
            <p:cNvPicPr>
              <a:picLocks noChangeAspect="1"/>
            </p:cNvPicPr>
            <p:nvPr userDrawn="1"/>
          </p:nvPicPr>
          <p:blipFill>
            <a:blip r:embed="rId7" cstate="print">
              <a:clrChange>
                <a:clrFrom>
                  <a:srgbClr val="FFFFFF"/>
                </a:clrFrom>
                <a:clrTo>
                  <a:srgbClr val="FFFFFF">
                    <a:alpha val="0"/>
                  </a:srgbClr>
                </a:clrTo>
              </a:clrChange>
            </a:blip>
            <a:stretch>
              <a:fillRect/>
            </a:stretch>
          </p:blipFill>
          <p:spPr>
            <a:xfrm>
              <a:off x="6075459" y="1674681"/>
              <a:ext cx="326424" cy="324000"/>
            </a:xfrm>
            <a:prstGeom prst="rect">
              <a:avLst/>
            </a:prstGeom>
          </p:spPr>
        </p:pic>
      </p:grpSp>
      <p:grpSp>
        <p:nvGrpSpPr>
          <p:cNvPr id="30" name="群組 29"/>
          <p:cNvGrpSpPr/>
          <p:nvPr userDrawn="1"/>
        </p:nvGrpSpPr>
        <p:grpSpPr>
          <a:xfrm>
            <a:off x="0" y="463972"/>
            <a:ext cx="9223200" cy="1743571"/>
            <a:chOff x="6350" y="463972"/>
            <a:chExt cx="9216000" cy="1743571"/>
          </a:xfrm>
        </p:grpSpPr>
        <p:pic>
          <p:nvPicPr>
            <p:cNvPr id="29" name="圖片 28" descr="mBar.jpg"/>
            <p:cNvPicPr>
              <a:picLocks/>
            </p:cNvPicPr>
            <p:nvPr userDrawn="1"/>
          </p:nvPicPr>
          <p:blipFill>
            <a:blip r:embed="rId8" cstate="print">
              <a:clrChange>
                <a:clrFrom>
                  <a:srgbClr val="FFFFFF"/>
                </a:clrFrom>
                <a:clrTo>
                  <a:srgbClr val="FFFFFF">
                    <a:alpha val="0"/>
                  </a:srgbClr>
                </a:clrTo>
              </a:clrChange>
            </a:blip>
            <a:stretch>
              <a:fillRect/>
            </a:stretch>
          </p:blipFill>
          <p:spPr>
            <a:xfrm>
              <a:off x="6350" y="463972"/>
              <a:ext cx="9216000" cy="1617345"/>
            </a:xfrm>
            <a:prstGeom prst="rect">
              <a:avLst/>
            </a:prstGeom>
          </p:spPr>
        </p:pic>
        <p:pic>
          <p:nvPicPr>
            <p:cNvPr id="28" name="圖片 27" descr="lBar.jpg"/>
            <p:cNvPicPr>
              <a:picLocks noChangeAspect="1"/>
            </p:cNvPicPr>
            <p:nvPr userDrawn="1"/>
          </p:nvPicPr>
          <p:blipFill>
            <a:blip r:embed="rId9" cstate="print">
              <a:clrChange>
                <a:clrFrom>
                  <a:srgbClr val="FFFFFF"/>
                </a:clrFrom>
                <a:clrTo>
                  <a:srgbClr val="FFFFFF">
                    <a:alpha val="0"/>
                  </a:srgbClr>
                </a:clrTo>
              </a:clrChange>
            </a:blip>
            <a:stretch>
              <a:fillRect/>
            </a:stretch>
          </p:blipFill>
          <p:spPr>
            <a:xfrm>
              <a:off x="6350" y="1321718"/>
              <a:ext cx="9144000" cy="885825"/>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AAB260A-35DF-48CA-8EF4-2EF9AD5BA3FE}" type="datetime1">
              <a:rPr lang="zh-TW" altLang="en-US" smtClean="0"/>
              <a:pPr/>
              <a:t>2013/10/4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1DADABD-0112-42FB-B8FA-9FB89AC58F6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6123E2C-F92D-4D21-81E2-C495142E412E}" type="datetime1">
              <a:rPr lang="zh-TW" altLang="en-US" smtClean="0"/>
              <a:pPr/>
              <a:t>2013/10/4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1DADABD-0112-42FB-B8FA-9FB89AC58F6F}"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0DA0CE0-4BA0-4DD4-846C-F62AABBDD822}" type="datetime1">
              <a:rPr lang="zh-TW" altLang="en-US" smtClean="0"/>
              <a:pPr/>
              <a:t>2013/10/4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1DADABD-0112-42FB-B8FA-9FB89AC58F6F}"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28" name="圖片 27" descr="bBar.jpg"/>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0" y="6019278"/>
            <a:ext cx="9144000" cy="838722"/>
          </a:xfrm>
          <a:prstGeom prst="rect">
            <a:avLst/>
          </a:prstGeom>
        </p:spPr>
      </p:pic>
      <p:grpSp>
        <p:nvGrpSpPr>
          <p:cNvPr id="25" name="群組 24"/>
          <p:cNvGrpSpPr/>
          <p:nvPr userDrawn="1"/>
        </p:nvGrpSpPr>
        <p:grpSpPr>
          <a:xfrm>
            <a:off x="72000" y="476672"/>
            <a:ext cx="9072000" cy="1269524"/>
            <a:chOff x="6350" y="792291"/>
            <a:chExt cx="9216000" cy="1425950"/>
          </a:xfrm>
          <a:effectLst/>
        </p:grpSpPr>
        <p:pic>
          <p:nvPicPr>
            <p:cNvPr id="26" name="圖片 25" descr="mBar.jpg"/>
            <p:cNvPicPr>
              <a:picLocks/>
            </p:cNvPicPr>
            <p:nvPr userDrawn="1"/>
          </p:nvPicPr>
          <p:blipFill>
            <a:blip r:embed="rId3" cstate="print">
              <a:clrChange>
                <a:clrFrom>
                  <a:srgbClr val="FFFFFF"/>
                </a:clrFrom>
                <a:clrTo>
                  <a:srgbClr val="FFFFFF">
                    <a:alpha val="0"/>
                  </a:srgbClr>
                </a:clrTo>
              </a:clrChange>
              <a:lum bright="20000" contrast="-20000"/>
            </a:blip>
            <a:srcRect t="20300"/>
            <a:stretch>
              <a:fillRect/>
            </a:stretch>
          </p:blipFill>
          <p:spPr>
            <a:xfrm>
              <a:off x="6350" y="792291"/>
              <a:ext cx="9216000" cy="1289025"/>
            </a:xfrm>
            <a:prstGeom prst="rect">
              <a:avLst/>
            </a:prstGeom>
            <a:effectLst>
              <a:outerShdw blurRad="203200" dist="88900" dir="5400000" algn="ctr" rotWithShape="0">
                <a:srgbClr val="000000">
                  <a:alpha val="65000"/>
                </a:srgbClr>
              </a:outerShdw>
            </a:effectLst>
          </p:spPr>
        </p:pic>
        <p:pic>
          <p:nvPicPr>
            <p:cNvPr id="27" name="圖片 26" descr="lBar.jpg"/>
            <p:cNvPicPr>
              <a:picLocks noChangeAspect="1"/>
            </p:cNvPicPr>
            <p:nvPr userDrawn="1"/>
          </p:nvPicPr>
          <p:blipFill>
            <a:blip r:embed="rId4" cstate="print">
              <a:clrChange>
                <a:clrFrom>
                  <a:srgbClr val="FFFFFF"/>
                </a:clrFrom>
                <a:clrTo>
                  <a:srgbClr val="FFFFFF">
                    <a:alpha val="0"/>
                  </a:srgbClr>
                </a:clrTo>
              </a:clrChange>
              <a:lum bright="20000" contrast="-20000"/>
            </a:blip>
            <a:stretch>
              <a:fillRect/>
            </a:stretch>
          </p:blipFill>
          <p:spPr>
            <a:xfrm>
              <a:off x="6350" y="1332416"/>
              <a:ext cx="9144000" cy="885825"/>
            </a:xfrm>
            <a:prstGeom prst="rect">
              <a:avLst/>
            </a:prstGeom>
            <a:effectLst/>
          </p:spPr>
        </p:pic>
      </p:grpSp>
      <p:pic>
        <p:nvPicPr>
          <p:cNvPr id="17" name="圖片 16" descr="bar_top_G.jpg"/>
          <p:cNvPicPr>
            <a:picLocks/>
          </p:cNvPicPr>
          <p:nvPr userDrawn="1"/>
        </p:nvPicPr>
        <p:blipFill>
          <a:blip r:embed="rId5" cstate="print">
            <a:clrChange>
              <a:clrFrom>
                <a:srgbClr val="F9FFEF"/>
              </a:clrFrom>
              <a:clrTo>
                <a:srgbClr val="F9FFEF">
                  <a:alpha val="0"/>
                </a:srgbClr>
              </a:clrTo>
            </a:clrChange>
          </a:blip>
          <a:stretch>
            <a:fillRect/>
          </a:stretch>
        </p:blipFill>
        <p:spPr>
          <a:xfrm>
            <a:off x="73579" y="44624"/>
            <a:ext cx="9000000" cy="414000"/>
          </a:xfrm>
          <a:prstGeom prst="rect">
            <a:avLst/>
          </a:prstGeom>
        </p:spPr>
      </p:pic>
      <p:sp>
        <p:nvSpPr>
          <p:cNvPr id="18" name="矩形 17"/>
          <p:cNvSpPr/>
          <p:nvPr userDrawn="1"/>
        </p:nvSpPr>
        <p:spPr>
          <a:xfrm>
            <a:off x="0" y="500042"/>
            <a:ext cx="9144000" cy="1214446"/>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userDrawn="1">
            <p:ph type="title" hasCustomPrompt="1"/>
          </p:nvPr>
        </p:nvSpPr>
        <p:spPr>
          <a:xfrm>
            <a:off x="457200" y="476672"/>
            <a:ext cx="8229600" cy="720080"/>
          </a:xfrm>
        </p:spPr>
        <p:txBody>
          <a:bodyPr>
            <a:normAutofit/>
          </a:bodyPr>
          <a:lstStyle>
            <a:lvl1pPr algn="l">
              <a:defRPr sz="3600" b="1" baseline="0">
                <a:solidFill>
                  <a:srgbClr val="800000"/>
                </a:solidFill>
                <a:effectLst>
                  <a:outerShdw blurRad="38100" dist="38100" dir="2700000" algn="tl">
                    <a:srgbClr val="000000">
                      <a:alpha val="43137"/>
                    </a:srgbClr>
                  </a:outerShdw>
                </a:effectLst>
                <a:latin typeface="Arial" pitchFamily="34" charset="0"/>
                <a:ea typeface="+mn-ea"/>
                <a:cs typeface="Arial" pitchFamily="34" charset="0"/>
              </a:defRPr>
            </a:lvl1pPr>
          </a:lstStyle>
          <a:p>
            <a:r>
              <a:rPr lang="zh-TW" altLang="en-US" dirty="0" smtClean="0"/>
              <a:t>輸入標題 </a:t>
            </a:r>
            <a:r>
              <a:rPr lang="en-US" altLang="zh-TW" dirty="0" smtClean="0"/>
              <a:t>Topic</a:t>
            </a:r>
            <a:endParaRPr lang="zh-TW" altLang="en-US" dirty="0"/>
          </a:p>
        </p:txBody>
      </p:sp>
      <p:sp>
        <p:nvSpPr>
          <p:cNvPr id="3" name="內容版面配置區 2"/>
          <p:cNvSpPr>
            <a:spLocks noGrp="1"/>
          </p:cNvSpPr>
          <p:nvPr userDrawn="1">
            <p:ph idx="1" hasCustomPrompt="1"/>
          </p:nvPr>
        </p:nvSpPr>
        <p:spPr>
          <a:xfrm>
            <a:off x="457200" y="1732615"/>
            <a:ext cx="8229600" cy="4525963"/>
          </a:xfrm>
        </p:spPr>
        <p:txBody>
          <a:bodyPr/>
          <a:lstStyle>
            <a:lvl1pPr>
              <a:buClr>
                <a:srgbClr val="0033CC"/>
              </a:buClr>
              <a:buSzPct val="90000"/>
              <a:buFont typeface="Ravie" pitchFamily="82" charset="0"/>
              <a:buChar char="√"/>
              <a:defRPr sz="2800">
                <a:latin typeface="Times New Roman" pitchFamily="18" charset="0"/>
                <a:cs typeface="Times New Roman" pitchFamily="18" charset="0"/>
              </a:defRPr>
            </a:lvl1pPr>
            <a:lvl2pPr>
              <a:buClr>
                <a:srgbClr val="339966"/>
              </a:buClr>
              <a:buSzPct val="80000"/>
              <a:buFont typeface="Wingdings 3" pitchFamily="18" charset="2"/>
              <a:buChar char=""/>
              <a:defRPr sz="2400">
                <a:solidFill>
                  <a:srgbClr val="000066"/>
                </a:solidFill>
                <a:latin typeface="Times New Roman" pitchFamily="18" charset="0"/>
                <a:cs typeface="Times New Roman" pitchFamily="18" charset="0"/>
              </a:defRPr>
            </a:lvl2pPr>
            <a:lvl3pPr>
              <a:buClr>
                <a:srgbClr val="0033CC"/>
              </a:buClr>
              <a:buFont typeface="Wingdings 3" pitchFamily="18" charset="2"/>
              <a:buChar char="º"/>
              <a:defRPr sz="2000">
                <a:latin typeface="Times New Roman" pitchFamily="18" charset="0"/>
                <a:cs typeface="Times New Roman" pitchFamily="18" charset="0"/>
              </a:defRPr>
            </a:lvl3pPr>
          </a:lstStyle>
          <a:p>
            <a:pPr lvl="0"/>
            <a:r>
              <a:rPr lang="zh-TW" altLang="en-US" dirty="0" smtClean="0"/>
              <a:t>按一下以編輯母片文字樣式</a:t>
            </a:r>
            <a:r>
              <a:rPr lang="en-US" altLang="zh-TW" dirty="0" smtClean="0"/>
              <a:t>ABC</a:t>
            </a:r>
            <a:endParaRPr lang="zh-TW" altLang="en-US" dirty="0" smtClean="0"/>
          </a:p>
          <a:p>
            <a:pPr lvl="1"/>
            <a:r>
              <a:rPr lang="zh-TW" altLang="en-US" dirty="0" smtClean="0"/>
              <a:t>第二層</a:t>
            </a:r>
            <a:r>
              <a:rPr lang="en-US" altLang="zh-TW" dirty="0" smtClean="0"/>
              <a:t>ABC</a:t>
            </a:r>
            <a:endParaRPr lang="zh-TW" altLang="en-US" dirty="0" smtClean="0"/>
          </a:p>
          <a:p>
            <a:pPr lvl="2"/>
            <a:r>
              <a:rPr lang="zh-TW" altLang="en-US" dirty="0" smtClean="0"/>
              <a:t>第三層</a:t>
            </a:r>
            <a:r>
              <a:rPr lang="en-US" altLang="zh-TW" dirty="0" smtClean="0"/>
              <a:t>ABC</a:t>
            </a:r>
            <a:endParaRPr lang="zh-TW" altLang="en-US" dirty="0" smtClean="0"/>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userDrawn="1">
            <p:ph type="dt" sz="half" idx="10"/>
          </p:nvPr>
        </p:nvSpPr>
        <p:spPr>
          <a:xfrm>
            <a:off x="0" y="6492875"/>
            <a:ext cx="1195200" cy="365125"/>
          </a:xfrm>
        </p:spPr>
        <p:txBody>
          <a:bodyPr/>
          <a:lstStyle>
            <a:lvl1pPr>
              <a:defRPr sz="1400" b="1">
                <a:solidFill>
                  <a:srgbClr val="FFFF00"/>
                </a:solidFill>
                <a:latin typeface="Arial" pitchFamily="34" charset="0"/>
                <a:cs typeface="Arial" pitchFamily="34" charset="0"/>
              </a:defRPr>
            </a:lvl1pPr>
          </a:lstStyle>
          <a:p>
            <a:fld id="{385D5FA7-8FDC-4513-8EAC-CD9B78B30C97}" type="datetime1">
              <a:rPr lang="zh-TW" altLang="en-US" smtClean="0"/>
              <a:pPr/>
              <a:t>2013/10/4</a:t>
            </a:fld>
            <a:endParaRPr lang="zh-TW" altLang="en-US" dirty="0"/>
          </a:p>
        </p:txBody>
      </p:sp>
      <p:sp>
        <p:nvSpPr>
          <p:cNvPr id="5" name="頁尾版面配置區 4"/>
          <p:cNvSpPr>
            <a:spLocks noGrp="1"/>
          </p:cNvSpPr>
          <p:nvPr userDrawn="1">
            <p:ph type="ftr" sz="quarter" idx="11"/>
          </p:nvPr>
        </p:nvSpPr>
        <p:spPr/>
        <p:txBody>
          <a:bodyPr/>
          <a:lstStyle>
            <a:lvl1pPr>
              <a:defRPr b="1">
                <a:solidFill>
                  <a:schemeClr val="tx2">
                    <a:lumMod val="75000"/>
                  </a:schemeClr>
                </a:solidFill>
              </a:defRPr>
            </a:lvl1pPr>
          </a:lstStyle>
          <a:p>
            <a:endParaRPr lang="zh-TW" altLang="en-US" dirty="0"/>
          </a:p>
        </p:txBody>
      </p:sp>
      <p:sp>
        <p:nvSpPr>
          <p:cNvPr id="6" name="投影片編號版面配置區 5"/>
          <p:cNvSpPr>
            <a:spLocks noGrp="1"/>
          </p:cNvSpPr>
          <p:nvPr userDrawn="1">
            <p:ph type="sldNum" sz="quarter" idx="12"/>
          </p:nvPr>
        </p:nvSpPr>
        <p:spPr>
          <a:xfrm>
            <a:off x="7812360" y="6381328"/>
            <a:ext cx="1195200" cy="365125"/>
          </a:xfrm>
        </p:spPr>
        <p:txBody>
          <a:bodyPr/>
          <a:lstStyle>
            <a:lvl1pPr>
              <a:defRPr sz="1400" b="1">
                <a:solidFill>
                  <a:srgbClr val="FFFF00"/>
                </a:solidFill>
                <a:latin typeface="Arial" pitchFamily="34" charset="0"/>
                <a:cs typeface="Arial" pitchFamily="34" charset="0"/>
              </a:defRPr>
            </a:lvl1pPr>
          </a:lstStyle>
          <a:p>
            <a:r>
              <a:rPr lang="en-US" altLang="zh-TW" dirty="0" smtClean="0"/>
              <a:t>page: </a:t>
            </a:r>
            <a:fld id="{E73C5509-189E-4323-B3ED-3F0C4C26A9B5}" type="slidenum">
              <a:rPr lang="zh-TW" altLang="en-US" smtClean="0"/>
              <a:pPr/>
              <a:t>‹#›</a:t>
            </a:fld>
            <a:endParaRPr lang="zh-TW" altLang="en-US" dirty="0"/>
          </a:p>
        </p:txBody>
      </p:sp>
      <p:grpSp>
        <p:nvGrpSpPr>
          <p:cNvPr id="22" name="群組 21"/>
          <p:cNvGrpSpPr/>
          <p:nvPr userDrawn="1"/>
        </p:nvGrpSpPr>
        <p:grpSpPr>
          <a:xfrm>
            <a:off x="7812360" y="116632"/>
            <a:ext cx="1148400" cy="273600"/>
            <a:chOff x="6075459" y="1674681"/>
            <a:chExt cx="1408004" cy="350127"/>
          </a:xfrm>
          <a:effectLst>
            <a:outerShdw blurRad="38100" dist="38100" dir="3600000" sx="95000" sy="95000" algn="ctr" rotWithShape="0">
              <a:srgbClr val="000000">
                <a:alpha val="38000"/>
              </a:srgbClr>
            </a:outerShdw>
          </a:effectLst>
        </p:grpSpPr>
        <p:pic>
          <p:nvPicPr>
            <p:cNvPr id="23" name="圖片 22" descr="Logo5+.jpg"/>
            <p:cNvPicPr>
              <a:picLocks noChangeAspect="1"/>
            </p:cNvPicPr>
            <p:nvPr userDrawn="1"/>
          </p:nvPicPr>
          <p:blipFill>
            <a:blip r:embed="rId6" cstate="print">
              <a:clrChange>
                <a:clrFrom>
                  <a:srgbClr val="FFFFFF"/>
                </a:clrFrom>
                <a:clrTo>
                  <a:srgbClr val="FFFFFF">
                    <a:alpha val="0"/>
                  </a:srgbClr>
                </a:clrTo>
              </a:clrChange>
            </a:blip>
            <a:stretch>
              <a:fillRect/>
            </a:stretch>
          </p:blipFill>
          <p:spPr>
            <a:xfrm>
              <a:off x="6433163" y="1700808"/>
              <a:ext cx="1050300" cy="324000"/>
            </a:xfrm>
            <a:prstGeom prst="rect">
              <a:avLst/>
            </a:prstGeom>
          </p:spPr>
        </p:pic>
        <p:pic>
          <p:nvPicPr>
            <p:cNvPr id="24" name="圖片 23" descr="LogoG2.jpg"/>
            <p:cNvPicPr>
              <a:picLocks noChangeAspect="1"/>
            </p:cNvPicPr>
            <p:nvPr userDrawn="1"/>
          </p:nvPicPr>
          <p:blipFill>
            <a:blip r:embed="rId7" cstate="print">
              <a:clrChange>
                <a:clrFrom>
                  <a:srgbClr val="FFFFFF"/>
                </a:clrFrom>
                <a:clrTo>
                  <a:srgbClr val="FFFFFF">
                    <a:alpha val="0"/>
                  </a:srgbClr>
                </a:clrTo>
              </a:clrChange>
            </a:blip>
            <a:stretch>
              <a:fillRect/>
            </a:stretch>
          </p:blipFill>
          <p:spPr>
            <a:xfrm>
              <a:off x="6075459" y="1674681"/>
              <a:ext cx="326424" cy="324000"/>
            </a:xfrm>
            <a:prstGeom prst="rect">
              <a:avLst/>
            </a:prstGeom>
          </p:spPr>
        </p:pic>
      </p:grpSp>
      <p:pic>
        <p:nvPicPr>
          <p:cNvPr id="15" name="Picture 9" descr="zz-yzu"/>
          <p:cNvPicPr>
            <a:picLocks noChangeAspect="1" noChangeArrowheads="1"/>
          </p:cNvPicPr>
          <p:nvPr userDrawn="1"/>
        </p:nvPicPr>
        <p:blipFill>
          <a:blip r:embed="rId8" cstate="print"/>
          <a:srcRect/>
          <a:stretch>
            <a:fillRect/>
          </a:stretch>
        </p:blipFill>
        <p:spPr bwMode="auto">
          <a:xfrm>
            <a:off x="169987" y="66675"/>
            <a:ext cx="343238" cy="34323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6" name="WordArt 30"/>
          <p:cNvSpPr>
            <a:spLocks noChangeArrowheads="1" noChangeShapeType="1" noTextEdit="1"/>
          </p:cNvSpPr>
          <p:nvPr userDrawn="1"/>
        </p:nvSpPr>
        <p:spPr bwMode="auto">
          <a:xfrm>
            <a:off x="415653" y="149007"/>
            <a:ext cx="1581922" cy="205395"/>
          </a:xfrm>
          <a:prstGeom prst="rect">
            <a:avLst/>
          </a:prstGeom>
          <a:effectLst>
            <a:outerShdw blurRad="38100" dist="12700" dir="2700000" algn="tl" rotWithShape="0">
              <a:prstClr val="black">
                <a:alpha val="33000"/>
              </a:prstClr>
            </a:outerShdw>
          </a:effectLst>
        </p:spPr>
        <p:txBody>
          <a:bodyPr wrap="none" fromWordArt="1">
            <a:prstTxWarp prst="textPlain">
              <a:avLst>
                <a:gd name="adj" fmla="val 50000"/>
              </a:avLst>
            </a:prstTxWarp>
          </a:bodyPr>
          <a:lstStyle/>
          <a:p>
            <a:pPr algn="ctr"/>
            <a:r>
              <a:rPr lang="en-US" altLang="zh-TW" sz="3600" b="1" kern="10" dirty="0">
                <a:ln w="9525">
                  <a:noFill/>
                  <a:round/>
                  <a:headEnd/>
                  <a:tailEnd/>
                </a:ln>
                <a:solidFill>
                  <a:srgbClr val="FF9933"/>
                </a:solidFill>
                <a:latin typeface="Arial"/>
                <a:cs typeface="Arial"/>
              </a:rPr>
              <a:t>   Yuan </a:t>
            </a:r>
            <a:r>
              <a:rPr lang="en-US" altLang="zh-TW" sz="3600" b="1" kern="10" dirty="0" err="1">
                <a:ln w="9525">
                  <a:noFill/>
                  <a:round/>
                  <a:headEnd/>
                  <a:tailEnd/>
                </a:ln>
                <a:solidFill>
                  <a:srgbClr val="FF9933"/>
                </a:solidFill>
                <a:latin typeface="Arial"/>
                <a:cs typeface="Arial"/>
              </a:rPr>
              <a:t>Ze</a:t>
            </a:r>
            <a:r>
              <a:rPr lang="en-US" altLang="zh-TW" sz="3600" b="1" kern="10" dirty="0">
                <a:ln w="9525">
                  <a:noFill/>
                  <a:round/>
                  <a:headEnd/>
                  <a:tailEnd/>
                </a:ln>
                <a:solidFill>
                  <a:srgbClr val="FF9933"/>
                </a:solidFill>
                <a:latin typeface="Arial"/>
                <a:cs typeface="Arial"/>
              </a:rPr>
              <a:t> University</a:t>
            </a:r>
            <a:endParaRPr lang="zh-TW" altLang="en-US" sz="3600" b="1" kern="10" dirty="0">
              <a:ln w="9525">
                <a:noFill/>
                <a:round/>
                <a:headEnd/>
                <a:tailEnd/>
              </a:ln>
              <a:solidFill>
                <a:srgbClr val="FF9933"/>
              </a:solidFill>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25" name="圖片 24" descr="LogoG.jpg"/>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rot="596668">
            <a:off x="6794539" y="3724065"/>
            <a:ext cx="1929101" cy="1914704"/>
          </a:xfrm>
          <a:prstGeom prst="rect">
            <a:avLst/>
          </a:prstGeom>
        </p:spPr>
      </p:pic>
      <p:pic>
        <p:nvPicPr>
          <p:cNvPr id="23" name="圖片 22" descr="bBar.jpg"/>
          <p:cNvPicPr>
            <a:picLocks noChangeAspect="1"/>
          </p:cNvPicPr>
          <p:nvPr userDrawn="1"/>
        </p:nvPicPr>
        <p:blipFill>
          <a:blip r:embed="rId3" cstate="print">
            <a:clrChange>
              <a:clrFrom>
                <a:srgbClr val="FFFFFF"/>
              </a:clrFrom>
              <a:clrTo>
                <a:srgbClr val="FFFFFF">
                  <a:alpha val="0"/>
                </a:srgbClr>
              </a:clrTo>
            </a:clrChange>
          </a:blip>
          <a:stretch>
            <a:fillRect/>
          </a:stretch>
        </p:blipFill>
        <p:spPr>
          <a:xfrm>
            <a:off x="0" y="6019278"/>
            <a:ext cx="9144000" cy="838722"/>
          </a:xfrm>
          <a:prstGeom prst="rect">
            <a:avLst/>
          </a:prstGeom>
        </p:spPr>
      </p:pic>
      <p:grpSp>
        <p:nvGrpSpPr>
          <p:cNvPr id="13" name="群組 12"/>
          <p:cNvGrpSpPr/>
          <p:nvPr userDrawn="1"/>
        </p:nvGrpSpPr>
        <p:grpSpPr>
          <a:xfrm>
            <a:off x="72000" y="476672"/>
            <a:ext cx="9072000" cy="1269524"/>
            <a:chOff x="6350" y="792291"/>
            <a:chExt cx="9216000" cy="1425950"/>
          </a:xfrm>
          <a:effectLst/>
        </p:grpSpPr>
        <p:pic>
          <p:nvPicPr>
            <p:cNvPr id="14" name="圖片 13" descr="mBar.jpg"/>
            <p:cNvPicPr>
              <a:picLocks/>
            </p:cNvPicPr>
            <p:nvPr userDrawn="1"/>
          </p:nvPicPr>
          <p:blipFill>
            <a:blip r:embed="rId4" cstate="print">
              <a:clrChange>
                <a:clrFrom>
                  <a:srgbClr val="FFFFFF"/>
                </a:clrFrom>
                <a:clrTo>
                  <a:srgbClr val="FFFFFF">
                    <a:alpha val="0"/>
                  </a:srgbClr>
                </a:clrTo>
              </a:clrChange>
              <a:lum bright="20000" contrast="-20000"/>
            </a:blip>
            <a:srcRect t="20300"/>
            <a:stretch>
              <a:fillRect/>
            </a:stretch>
          </p:blipFill>
          <p:spPr>
            <a:xfrm>
              <a:off x="6350" y="792291"/>
              <a:ext cx="9216000" cy="1289025"/>
            </a:xfrm>
            <a:prstGeom prst="rect">
              <a:avLst/>
            </a:prstGeom>
            <a:effectLst>
              <a:outerShdw blurRad="203200" dist="88900" dir="5400000" algn="ctr" rotWithShape="0">
                <a:srgbClr val="000000">
                  <a:alpha val="65000"/>
                </a:srgbClr>
              </a:outerShdw>
            </a:effectLst>
          </p:spPr>
        </p:pic>
        <p:pic>
          <p:nvPicPr>
            <p:cNvPr id="15" name="圖片 14" descr="lBar.jpg"/>
            <p:cNvPicPr>
              <a:picLocks noChangeAspect="1"/>
            </p:cNvPicPr>
            <p:nvPr userDrawn="1"/>
          </p:nvPicPr>
          <p:blipFill>
            <a:blip r:embed="rId5" cstate="print">
              <a:clrChange>
                <a:clrFrom>
                  <a:srgbClr val="FFFFFF"/>
                </a:clrFrom>
                <a:clrTo>
                  <a:srgbClr val="FFFFFF">
                    <a:alpha val="0"/>
                  </a:srgbClr>
                </a:clrTo>
              </a:clrChange>
              <a:lum bright="20000" contrast="-20000"/>
            </a:blip>
            <a:stretch>
              <a:fillRect/>
            </a:stretch>
          </p:blipFill>
          <p:spPr>
            <a:xfrm>
              <a:off x="6350" y="1332416"/>
              <a:ext cx="9144000" cy="885825"/>
            </a:xfrm>
            <a:prstGeom prst="rect">
              <a:avLst/>
            </a:prstGeom>
            <a:effectLst/>
          </p:spPr>
        </p:pic>
      </p:grpSp>
      <p:pic>
        <p:nvPicPr>
          <p:cNvPr id="16" name="圖片 15" descr="bar_top_G.jpg"/>
          <p:cNvPicPr>
            <a:picLocks/>
          </p:cNvPicPr>
          <p:nvPr userDrawn="1"/>
        </p:nvPicPr>
        <p:blipFill>
          <a:blip r:embed="rId6" cstate="print">
            <a:clrChange>
              <a:clrFrom>
                <a:srgbClr val="F9FFEF"/>
              </a:clrFrom>
              <a:clrTo>
                <a:srgbClr val="F9FFEF">
                  <a:alpha val="0"/>
                </a:srgbClr>
              </a:clrTo>
            </a:clrChange>
          </a:blip>
          <a:stretch>
            <a:fillRect/>
          </a:stretch>
        </p:blipFill>
        <p:spPr>
          <a:xfrm>
            <a:off x="73579" y="44624"/>
            <a:ext cx="9000000" cy="414000"/>
          </a:xfrm>
          <a:prstGeom prst="rect">
            <a:avLst/>
          </a:prstGeom>
        </p:spPr>
      </p:pic>
      <p:sp>
        <p:nvSpPr>
          <p:cNvPr id="17" name="矩形 16"/>
          <p:cNvSpPr/>
          <p:nvPr userDrawn="1"/>
        </p:nvSpPr>
        <p:spPr>
          <a:xfrm>
            <a:off x="0" y="500042"/>
            <a:ext cx="9144000" cy="1214446"/>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8" name="群組 17"/>
          <p:cNvGrpSpPr/>
          <p:nvPr userDrawn="1"/>
        </p:nvGrpSpPr>
        <p:grpSpPr>
          <a:xfrm>
            <a:off x="7812360" y="116632"/>
            <a:ext cx="1148400" cy="273600"/>
            <a:chOff x="6075459" y="1674681"/>
            <a:chExt cx="1408004" cy="350127"/>
          </a:xfrm>
          <a:effectLst>
            <a:outerShdw blurRad="38100" dist="38100" dir="3600000" sx="95000" sy="95000" algn="ctr" rotWithShape="0">
              <a:srgbClr val="000000">
                <a:alpha val="38000"/>
              </a:srgbClr>
            </a:outerShdw>
          </a:effectLst>
        </p:grpSpPr>
        <p:pic>
          <p:nvPicPr>
            <p:cNvPr id="19" name="圖片 18" descr="Logo5+.jpg"/>
            <p:cNvPicPr>
              <a:picLocks noChangeAspect="1"/>
            </p:cNvPicPr>
            <p:nvPr userDrawn="1"/>
          </p:nvPicPr>
          <p:blipFill>
            <a:blip r:embed="rId7" cstate="print">
              <a:clrChange>
                <a:clrFrom>
                  <a:srgbClr val="FFFFFF"/>
                </a:clrFrom>
                <a:clrTo>
                  <a:srgbClr val="FFFFFF">
                    <a:alpha val="0"/>
                  </a:srgbClr>
                </a:clrTo>
              </a:clrChange>
            </a:blip>
            <a:stretch>
              <a:fillRect/>
            </a:stretch>
          </p:blipFill>
          <p:spPr>
            <a:xfrm>
              <a:off x="6433163" y="1700808"/>
              <a:ext cx="1050300" cy="324000"/>
            </a:xfrm>
            <a:prstGeom prst="rect">
              <a:avLst/>
            </a:prstGeom>
          </p:spPr>
        </p:pic>
        <p:pic>
          <p:nvPicPr>
            <p:cNvPr id="20" name="圖片 19" descr="LogoG2.jpg"/>
            <p:cNvPicPr>
              <a:picLocks noChangeAspect="1"/>
            </p:cNvPicPr>
            <p:nvPr userDrawn="1"/>
          </p:nvPicPr>
          <p:blipFill>
            <a:blip r:embed="rId8" cstate="print">
              <a:clrChange>
                <a:clrFrom>
                  <a:srgbClr val="FFFFFF"/>
                </a:clrFrom>
                <a:clrTo>
                  <a:srgbClr val="FFFFFF">
                    <a:alpha val="0"/>
                  </a:srgbClr>
                </a:clrTo>
              </a:clrChange>
            </a:blip>
            <a:stretch>
              <a:fillRect/>
            </a:stretch>
          </p:blipFill>
          <p:spPr>
            <a:xfrm>
              <a:off x="6075459" y="1674681"/>
              <a:ext cx="326424" cy="324000"/>
            </a:xfrm>
            <a:prstGeom prst="rect">
              <a:avLst/>
            </a:prstGeom>
          </p:spPr>
        </p:pic>
      </p:grpSp>
      <p:pic>
        <p:nvPicPr>
          <p:cNvPr id="21" name="Picture 9" descr="zz-yzu"/>
          <p:cNvPicPr>
            <a:picLocks noChangeAspect="1" noChangeArrowheads="1"/>
          </p:cNvPicPr>
          <p:nvPr userDrawn="1"/>
        </p:nvPicPr>
        <p:blipFill>
          <a:blip r:embed="rId9" cstate="print"/>
          <a:srcRect/>
          <a:stretch>
            <a:fillRect/>
          </a:stretch>
        </p:blipFill>
        <p:spPr bwMode="auto">
          <a:xfrm>
            <a:off x="169987" y="66675"/>
            <a:ext cx="343238" cy="34323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2" name="WordArt 30"/>
          <p:cNvSpPr>
            <a:spLocks noChangeArrowheads="1" noChangeShapeType="1" noTextEdit="1"/>
          </p:cNvSpPr>
          <p:nvPr userDrawn="1"/>
        </p:nvSpPr>
        <p:spPr bwMode="auto">
          <a:xfrm>
            <a:off x="415653" y="149007"/>
            <a:ext cx="1581922" cy="205395"/>
          </a:xfrm>
          <a:prstGeom prst="rect">
            <a:avLst/>
          </a:prstGeom>
          <a:effectLst>
            <a:outerShdw blurRad="38100" dist="12700" dir="2700000" algn="tl" rotWithShape="0">
              <a:prstClr val="black">
                <a:alpha val="33000"/>
              </a:prstClr>
            </a:outerShdw>
          </a:effectLst>
        </p:spPr>
        <p:txBody>
          <a:bodyPr wrap="none" fromWordArt="1">
            <a:prstTxWarp prst="textPlain">
              <a:avLst>
                <a:gd name="adj" fmla="val 50000"/>
              </a:avLst>
            </a:prstTxWarp>
          </a:bodyPr>
          <a:lstStyle/>
          <a:p>
            <a:pPr algn="ctr"/>
            <a:r>
              <a:rPr lang="en-US" altLang="zh-TW" sz="3600" b="1" kern="10" dirty="0">
                <a:ln w="9525">
                  <a:noFill/>
                  <a:round/>
                  <a:headEnd/>
                  <a:tailEnd/>
                </a:ln>
                <a:solidFill>
                  <a:srgbClr val="FF9933"/>
                </a:solidFill>
                <a:latin typeface="Arial"/>
                <a:cs typeface="Arial"/>
              </a:rPr>
              <a:t>   Yuan </a:t>
            </a:r>
            <a:r>
              <a:rPr lang="en-US" altLang="zh-TW" sz="3600" b="1" kern="10" dirty="0" err="1">
                <a:ln w="9525">
                  <a:noFill/>
                  <a:round/>
                  <a:headEnd/>
                  <a:tailEnd/>
                </a:ln>
                <a:solidFill>
                  <a:srgbClr val="FF9933"/>
                </a:solidFill>
                <a:latin typeface="Arial"/>
                <a:cs typeface="Arial"/>
              </a:rPr>
              <a:t>Ze</a:t>
            </a:r>
            <a:r>
              <a:rPr lang="en-US" altLang="zh-TW" sz="3600" b="1" kern="10" dirty="0">
                <a:ln w="9525">
                  <a:noFill/>
                  <a:round/>
                  <a:headEnd/>
                  <a:tailEnd/>
                </a:ln>
                <a:solidFill>
                  <a:srgbClr val="FF9933"/>
                </a:solidFill>
                <a:latin typeface="Arial"/>
                <a:cs typeface="Arial"/>
              </a:rPr>
              <a:t> University</a:t>
            </a:r>
            <a:endParaRPr lang="zh-TW" altLang="en-US" sz="3600" b="1" kern="10" dirty="0">
              <a:ln w="9525">
                <a:noFill/>
                <a:round/>
                <a:headEnd/>
                <a:tailEnd/>
              </a:ln>
              <a:solidFill>
                <a:srgbClr val="FF9933"/>
              </a:solidFill>
              <a:latin typeface="Arial"/>
              <a:cs typeface="Arial"/>
            </a:endParaRPr>
          </a:p>
        </p:txBody>
      </p:sp>
      <p:sp>
        <p:nvSpPr>
          <p:cNvPr id="3" name="日期版面配置區 2"/>
          <p:cNvSpPr>
            <a:spLocks noGrp="1"/>
          </p:cNvSpPr>
          <p:nvPr>
            <p:ph type="dt" sz="half" idx="10"/>
          </p:nvPr>
        </p:nvSpPr>
        <p:spPr>
          <a:xfrm>
            <a:off x="0" y="6492875"/>
            <a:ext cx="1195200" cy="365125"/>
          </a:xfrm>
        </p:spPr>
        <p:txBody>
          <a:bodyPr/>
          <a:lstStyle>
            <a:lvl1pPr>
              <a:defRPr sz="1400" b="1">
                <a:solidFill>
                  <a:srgbClr val="FFFF00"/>
                </a:solidFill>
                <a:latin typeface="Arial" pitchFamily="34" charset="0"/>
                <a:cs typeface="Arial" pitchFamily="34" charset="0"/>
              </a:defRPr>
            </a:lvl1pPr>
          </a:lstStyle>
          <a:p>
            <a:fld id="{06E04F3D-23DE-4924-851E-30EB76D2DB24}" type="datetime1">
              <a:rPr lang="zh-TW" altLang="en-US" smtClean="0"/>
              <a:pPr/>
              <a:t>2013/10/4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a:xfrm>
            <a:off x="7812000" y="6382800"/>
            <a:ext cx="1195200" cy="365125"/>
          </a:xfrm>
        </p:spPr>
        <p:txBody>
          <a:bodyPr/>
          <a:lstStyle>
            <a:lvl1pPr>
              <a:defRPr sz="1400">
                <a:solidFill>
                  <a:srgbClr val="FFFF00"/>
                </a:solidFill>
                <a:latin typeface="Arial" pitchFamily="34" charset="0"/>
                <a:cs typeface="Arial" pitchFamily="34" charset="0"/>
              </a:defRPr>
            </a:lvl1pPr>
          </a:lstStyle>
          <a:p>
            <a:r>
              <a:rPr lang="en-US" altLang="zh-TW" dirty="0" smtClean="0"/>
              <a:t>page: </a:t>
            </a:r>
            <a:fld id="{21DADABD-0112-42FB-B8FA-9FB89AC58F6F}" type="slidenum">
              <a:rPr lang="zh-TW" altLang="en-US" smtClean="0"/>
              <a:pPr/>
              <a:t>‹#›</a:t>
            </a:fld>
            <a:endParaRPr lang="zh-TW" altLang="en-US" dirty="0"/>
          </a:p>
        </p:txBody>
      </p:sp>
      <p:sp>
        <p:nvSpPr>
          <p:cNvPr id="27" name="矩形 26"/>
          <p:cNvSpPr/>
          <p:nvPr userDrawn="1"/>
        </p:nvSpPr>
        <p:spPr>
          <a:xfrm>
            <a:off x="6429388" y="3643314"/>
            <a:ext cx="2571768" cy="2143140"/>
          </a:xfrm>
          <a:prstGeom prst="rect">
            <a:avLst/>
          </a:prstGeom>
          <a:solidFill>
            <a:srgbClr val="FF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hasCustomPrompt="1"/>
          </p:nvPr>
        </p:nvSpPr>
        <p:spPr>
          <a:xfrm>
            <a:off x="500034" y="2786058"/>
            <a:ext cx="8229600" cy="1143000"/>
          </a:xfrm>
        </p:spPr>
        <p:txBody>
          <a:bodyPr>
            <a:normAutofit/>
          </a:bodyPr>
          <a:lstStyle>
            <a:lvl1pPr>
              <a:defRPr sz="6000" b="1">
                <a:solidFill>
                  <a:srgbClr val="800080"/>
                </a:solidFill>
                <a:latin typeface="Elephant" pitchFamily="18" charset="0"/>
              </a:defRPr>
            </a:lvl1pPr>
          </a:lstStyle>
          <a:p>
            <a:r>
              <a:rPr lang="zh-TW" altLang="en-US" dirty="0" smtClean="0"/>
              <a:t>按一下以編輯</a:t>
            </a:r>
            <a:r>
              <a:rPr lang="en-US" altLang="zh-TW" dirty="0" smtClean="0"/>
              <a:t>ABC</a:t>
            </a:r>
            <a:endParaRPr lang="zh-TW"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pic>
        <p:nvPicPr>
          <p:cNvPr id="19" name="圖片 18" descr="bBar.jpg"/>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0" y="6019278"/>
            <a:ext cx="9144000" cy="838722"/>
          </a:xfrm>
          <a:prstGeom prst="rect">
            <a:avLst/>
          </a:prstGeom>
        </p:spPr>
      </p:pic>
      <p:pic>
        <p:nvPicPr>
          <p:cNvPr id="20" name="圖片 19" descr="pic.jpg"/>
          <p:cNvPicPr>
            <a:picLocks noChangeAspect="1"/>
          </p:cNvPicPr>
          <p:nvPr userDrawn="1"/>
        </p:nvPicPr>
        <p:blipFill>
          <a:blip r:embed="rId3" cstate="print">
            <a:clrChange>
              <a:clrFrom>
                <a:srgbClr val="FFFFFF"/>
              </a:clrFrom>
              <a:clrTo>
                <a:srgbClr val="FFFFFF">
                  <a:alpha val="0"/>
                </a:srgbClr>
              </a:clrTo>
            </a:clrChange>
          </a:blip>
          <a:stretch>
            <a:fillRect/>
          </a:stretch>
        </p:blipFill>
        <p:spPr>
          <a:xfrm>
            <a:off x="0" y="5157192"/>
            <a:ext cx="9144000" cy="1570457"/>
          </a:xfrm>
          <a:prstGeom prst="rect">
            <a:avLst/>
          </a:prstGeom>
        </p:spPr>
      </p:pic>
      <p:sp>
        <p:nvSpPr>
          <p:cNvPr id="2" name="標題 1"/>
          <p:cNvSpPr>
            <a:spLocks noGrp="1"/>
          </p:cNvSpPr>
          <p:nvPr>
            <p:ph type="title"/>
          </p:nvPr>
        </p:nvSpPr>
        <p:spPr>
          <a:xfrm>
            <a:off x="722313" y="4406900"/>
            <a:ext cx="7772400" cy="1362075"/>
          </a:xfrm>
        </p:spPr>
        <p:txBody>
          <a:bodyPr anchor="t"/>
          <a:lstStyle>
            <a:lvl1pPr algn="l">
              <a:defRPr sz="4000" b="1" cap="all"/>
            </a:lvl1pPr>
          </a:lstStyle>
          <a:p>
            <a:endParaRPr lang="zh-TW" altLang="en-US" dirty="0"/>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smtClean="0"/>
              <a:t>按一下以編輯母片文字樣式</a:t>
            </a:r>
          </a:p>
        </p:txBody>
      </p:sp>
      <p:sp>
        <p:nvSpPr>
          <p:cNvPr id="5" name="頁尾版面配置區 4"/>
          <p:cNvSpPr>
            <a:spLocks noGrp="1"/>
          </p:cNvSpPr>
          <p:nvPr>
            <p:ph type="ftr" sz="quarter" idx="11"/>
          </p:nvPr>
        </p:nvSpPr>
        <p:spPr/>
        <p:txBody>
          <a:bodyPr/>
          <a:lstStyle>
            <a:lvl1pPr>
              <a:defRPr b="1">
                <a:solidFill>
                  <a:schemeClr val="tx2">
                    <a:lumMod val="75000"/>
                  </a:schemeClr>
                </a:solidFill>
              </a:defRPr>
            </a:lvl1pPr>
          </a:lstStyle>
          <a:p>
            <a:endParaRPr lang="zh-TW" altLang="en-US"/>
          </a:p>
        </p:txBody>
      </p:sp>
      <p:sp>
        <p:nvSpPr>
          <p:cNvPr id="22" name="日期版面配置區 3"/>
          <p:cNvSpPr>
            <a:spLocks noGrp="1"/>
          </p:cNvSpPr>
          <p:nvPr>
            <p:ph type="dt" sz="half" idx="10"/>
          </p:nvPr>
        </p:nvSpPr>
        <p:spPr>
          <a:xfrm>
            <a:off x="0" y="6492875"/>
            <a:ext cx="1195200" cy="365125"/>
          </a:xfrm>
        </p:spPr>
        <p:txBody>
          <a:bodyPr/>
          <a:lstStyle>
            <a:lvl1pPr>
              <a:defRPr sz="1400" b="1">
                <a:solidFill>
                  <a:srgbClr val="FFFF00"/>
                </a:solidFill>
                <a:latin typeface="Arial" pitchFamily="34" charset="0"/>
                <a:cs typeface="Arial" pitchFamily="34" charset="0"/>
              </a:defRPr>
            </a:lvl1pPr>
          </a:lstStyle>
          <a:p>
            <a:fld id="{385D5FA7-8FDC-4513-8EAC-CD9B78B30C97}" type="datetime1">
              <a:rPr lang="zh-TW" altLang="en-US" smtClean="0"/>
              <a:pPr/>
              <a:t>2013/10/4</a:t>
            </a:fld>
            <a:endParaRPr lang="zh-TW" altLang="en-US" dirty="0"/>
          </a:p>
        </p:txBody>
      </p:sp>
      <p:sp>
        <p:nvSpPr>
          <p:cNvPr id="23" name="投影片編號版面配置區 5"/>
          <p:cNvSpPr>
            <a:spLocks noGrp="1"/>
          </p:cNvSpPr>
          <p:nvPr>
            <p:ph type="sldNum" sz="quarter" idx="12"/>
          </p:nvPr>
        </p:nvSpPr>
        <p:spPr>
          <a:xfrm>
            <a:off x="7812360" y="6381328"/>
            <a:ext cx="1195200" cy="365125"/>
          </a:xfrm>
        </p:spPr>
        <p:txBody>
          <a:bodyPr/>
          <a:lstStyle>
            <a:lvl1pPr>
              <a:defRPr sz="1400" b="1">
                <a:solidFill>
                  <a:srgbClr val="FFFF00"/>
                </a:solidFill>
                <a:latin typeface="Arial" pitchFamily="34" charset="0"/>
                <a:cs typeface="Arial" pitchFamily="34" charset="0"/>
              </a:defRPr>
            </a:lvl1pPr>
          </a:lstStyle>
          <a:p>
            <a:r>
              <a:rPr lang="en-US" altLang="zh-TW" smtClean="0"/>
              <a:t>page: </a:t>
            </a:r>
            <a:fld id="{21DADABD-0112-42FB-B8FA-9FB89AC58F6F}" type="slidenum">
              <a:rPr lang="zh-TW" altLang="en-US" smtClean="0"/>
              <a:pPr/>
              <a:t>‹#›</a:t>
            </a:fld>
            <a:endParaRPr lang="zh-TW" altLang="en-US" dirty="0"/>
          </a:p>
        </p:txBody>
      </p:sp>
      <p:grpSp>
        <p:nvGrpSpPr>
          <p:cNvPr id="45" name="群組 44"/>
          <p:cNvGrpSpPr/>
          <p:nvPr userDrawn="1"/>
        </p:nvGrpSpPr>
        <p:grpSpPr>
          <a:xfrm>
            <a:off x="74484" y="435893"/>
            <a:ext cx="9061896" cy="1743571"/>
            <a:chOff x="6350" y="463972"/>
            <a:chExt cx="9216000" cy="1743571"/>
          </a:xfrm>
        </p:grpSpPr>
        <p:pic>
          <p:nvPicPr>
            <p:cNvPr id="46" name="圖片 45" descr="mBar.jpg"/>
            <p:cNvPicPr>
              <a:picLocks/>
            </p:cNvPicPr>
            <p:nvPr userDrawn="1"/>
          </p:nvPicPr>
          <p:blipFill>
            <a:blip r:embed="rId4" cstate="print">
              <a:clrChange>
                <a:clrFrom>
                  <a:srgbClr val="FFFFFF"/>
                </a:clrFrom>
                <a:clrTo>
                  <a:srgbClr val="FFFFFF">
                    <a:alpha val="0"/>
                  </a:srgbClr>
                </a:clrTo>
              </a:clrChange>
            </a:blip>
            <a:stretch>
              <a:fillRect/>
            </a:stretch>
          </p:blipFill>
          <p:spPr>
            <a:xfrm>
              <a:off x="6350" y="463972"/>
              <a:ext cx="9216000" cy="1617345"/>
            </a:xfrm>
            <a:prstGeom prst="rect">
              <a:avLst/>
            </a:prstGeom>
          </p:spPr>
        </p:pic>
        <p:pic>
          <p:nvPicPr>
            <p:cNvPr id="47" name="圖片 46" descr="lBar.jpg"/>
            <p:cNvPicPr>
              <a:picLocks noChangeAspect="1"/>
            </p:cNvPicPr>
            <p:nvPr userDrawn="1"/>
          </p:nvPicPr>
          <p:blipFill>
            <a:blip r:embed="rId5" cstate="print">
              <a:clrChange>
                <a:clrFrom>
                  <a:srgbClr val="FFFFFF"/>
                </a:clrFrom>
                <a:clrTo>
                  <a:srgbClr val="FFFFFF">
                    <a:alpha val="0"/>
                  </a:srgbClr>
                </a:clrTo>
              </a:clrChange>
            </a:blip>
            <a:stretch>
              <a:fillRect/>
            </a:stretch>
          </p:blipFill>
          <p:spPr>
            <a:xfrm>
              <a:off x="6350" y="1321718"/>
              <a:ext cx="9144000" cy="885825"/>
            </a:xfrm>
            <a:prstGeom prst="rect">
              <a:avLst/>
            </a:prstGeom>
          </p:spPr>
        </p:pic>
      </p:grpSp>
      <p:pic>
        <p:nvPicPr>
          <p:cNvPr id="18" name="圖片 17" descr="bar_top_G.jpg"/>
          <p:cNvPicPr>
            <a:picLocks/>
          </p:cNvPicPr>
          <p:nvPr userDrawn="1"/>
        </p:nvPicPr>
        <p:blipFill>
          <a:blip r:embed="rId6" cstate="print">
            <a:clrChange>
              <a:clrFrom>
                <a:srgbClr val="F9FFEF"/>
              </a:clrFrom>
              <a:clrTo>
                <a:srgbClr val="F9FFEF">
                  <a:alpha val="0"/>
                </a:srgbClr>
              </a:clrTo>
            </a:clrChange>
          </a:blip>
          <a:stretch>
            <a:fillRect/>
          </a:stretch>
        </p:blipFill>
        <p:spPr>
          <a:xfrm>
            <a:off x="73579" y="44624"/>
            <a:ext cx="9000000" cy="414000"/>
          </a:xfrm>
          <a:prstGeom prst="rect">
            <a:avLst/>
          </a:prstGeom>
        </p:spPr>
      </p:pic>
      <p:pic>
        <p:nvPicPr>
          <p:cNvPr id="21" name="Picture 9" descr="zz-yzu"/>
          <p:cNvPicPr>
            <a:picLocks noChangeAspect="1" noChangeArrowheads="1"/>
          </p:cNvPicPr>
          <p:nvPr userDrawn="1"/>
        </p:nvPicPr>
        <p:blipFill>
          <a:blip r:embed="rId7" cstate="print"/>
          <a:srcRect/>
          <a:stretch>
            <a:fillRect/>
          </a:stretch>
        </p:blipFill>
        <p:spPr bwMode="auto">
          <a:xfrm>
            <a:off x="169987" y="66675"/>
            <a:ext cx="343238" cy="34323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4" name="WordArt 30"/>
          <p:cNvSpPr>
            <a:spLocks noChangeArrowheads="1" noChangeShapeType="1" noTextEdit="1"/>
          </p:cNvSpPr>
          <p:nvPr userDrawn="1"/>
        </p:nvSpPr>
        <p:spPr bwMode="auto">
          <a:xfrm>
            <a:off x="415653" y="149007"/>
            <a:ext cx="1581922" cy="205395"/>
          </a:xfrm>
          <a:prstGeom prst="rect">
            <a:avLst/>
          </a:prstGeom>
          <a:effectLst>
            <a:outerShdw blurRad="38100" dist="12700" dir="2700000" algn="tl" rotWithShape="0">
              <a:prstClr val="black">
                <a:alpha val="33000"/>
              </a:prstClr>
            </a:outerShdw>
          </a:effectLst>
        </p:spPr>
        <p:txBody>
          <a:bodyPr wrap="none" fromWordArt="1">
            <a:prstTxWarp prst="textPlain">
              <a:avLst>
                <a:gd name="adj" fmla="val 50000"/>
              </a:avLst>
            </a:prstTxWarp>
          </a:bodyPr>
          <a:lstStyle/>
          <a:p>
            <a:pPr algn="ctr"/>
            <a:r>
              <a:rPr lang="en-US" altLang="zh-TW" sz="3600" b="1" kern="10" dirty="0">
                <a:ln w="9525">
                  <a:noFill/>
                  <a:round/>
                  <a:headEnd/>
                  <a:tailEnd/>
                </a:ln>
                <a:solidFill>
                  <a:srgbClr val="FF9933"/>
                </a:solidFill>
                <a:latin typeface="Arial"/>
                <a:cs typeface="Arial"/>
              </a:rPr>
              <a:t>   Yuan </a:t>
            </a:r>
            <a:r>
              <a:rPr lang="en-US" altLang="zh-TW" sz="3600" b="1" kern="10" dirty="0" err="1">
                <a:ln w="9525">
                  <a:noFill/>
                  <a:round/>
                  <a:headEnd/>
                  <a:tailEnd/>
                </a:ln>
                <a:solidFill>
                  <a:srgbClr val="FF9933"/>
                </a:solidFill>
                <a:latin typeface="Arial"/>
                <a:cs typeface="Arial"/>
              </a:rPr>
              <a:t>Ze</a:t>
            </a:r>
            <a:r>
              <a:rPr lang="en-US" altLang="zh-TW" sz="3600" b="1" kern="10" dirty="0">
                <a:ln w="9525">
                  <a:noFill/>
                  <a:round/>
                  <a:headEnd/>
                  <a:tailEnd/>
                </a:ln>
                <a:solidFill>
                  <a:srgbClr val="FF9933"/>
                </a:solidFill>
                <a:latin typeface="Arial"/>
                <a:cs typeface="Arial"/>
              </a:rPr>
              <a:t> University</a:t>
            </a:r>
            <a:endParaRPr lang="zh-TW" altLang="en-US" sz="3600" b="1" kern="10" dirty="0">
              <a:ln w="9525">
                <a:noFill/>
                <a:round/>
                <a:headEnd/>
                <a:tailEnd/>
              </a:ln>
              <a:solidFill>
                <a:srgbClr val="FF9933"/>
              </a:solidFill>
              <a:latin typeface="Arial"/>
              <a:cs typeface="Arial"/>
            </a:endParaRPr>
          </a:p>
        </p:txBody>
      </p:sp>
      <p:grpSp>
        <p:nvGrpSpPr>
          <p:cNvPr id="25" name="群組 24"/>
          <p:cNvGrpSpPr/>
          <p:nvPr userDrawn="1"/>
        </p:nvGrpSpPr>
        <p:grpSpPr>
          <a:xfrm>
            <a:off x="7812360" y="116632"/>
            <a:ext cx="1148400" cy="273600"/>
            <a:chOff x="6075459" y="1674681"/>
            <a:chExt cx="1408004" cy="350127"/>
          </a:xfrm>
          <a:effectLst>
            <a:outerShdw blurRad="38100" dist="38100" dir="3600000" sx="95000" sy="95000" algn="ctr" rotWithShape="0">
              <a:srgbClr val="000000">
                <a:alpha val="38000"/>
              </a:srgbClr>
            </a:outerShdw>
          </a:effectLst>
        </p:grpSpPr>
        <p:pic>
          <p:nvPicPr>
            <p:cNvPr id="26" name="圖片 25" descr="Logo5+.jpg"/>
            <p:cNvPicPr>
              <a:picLocks noChangeAspect="1"/>
            </p:cNvPicPr>
            <p:nvPr userDrawn="1"/>
          </p:nvPicPr>
          <p:blipFill>
            <a:blip r:embed="rId8" cstate="print">
              <a:clrChange>
                <a:clrFrom>
                  <a:srgbClr val="FFFFFF"/>
                </a:clrFrom>
                <a:clrTo>
                  <a:srgbClr val="FFFFFF">
                    <a:alpha val="0"/>
                  </a:srgbClr>
                </a:clrTo>
              </a:clrChange>
            </a:blip>
            <a:stretch>
              <a:fillRect/>
            </a:stretch>
          </p:blipFill>
          <p:spPr>
            <a:xfrm>
              <a:off x="6433163" y="1700808"/>
              <a:ext cx="1050300" cy="324000"/>
            </a:xfrm>
            <a:prstGeom prst="rect">
              <a:avLst/>
            </a:prstGeom>
          </p:spPr>
        </p:pic>
        <p:pic>
          <p:nvPicPr>
            <p:cNvPr id="27" name="圖片 26" descr="LogoG2.jpg"/>
            <p:cNvPicPr>
              <a:picLocks noChangeAspect="1"/>
            </p:cNvPicPr>
            <p:nvPr userDrawn="1"/>
          </p:nvPicPr>
          <p:blipFill>
            <a:blip r:embed="rId9" cstate="print">
              <a:clrChange>
                <a:clrFrom>
                  <a:srgbClr val="FFFFFF"/>
                </a:clrFrom>
                <a:clrTo>
                  <a:srgbClr val="FFFFFF">
                    <a:alpha val="0"/>
                  </a:srgbClr>
                </a:clrTo>
              </a:clrChange>
            </a:blip>
            <a:stretch>
              <a:fillRect/>
            </a:stretch>
          </p:blipFill>
          <p:spPr>
            <a:xfrm>
              <a:off x="6075459" y="1674681"/>
              <a:ext cx="326424" cy="324000"/>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47393E3-7137-4532-860D-7B803B1F2F62}" type="datetime1">
              <a:rPr lang="zh-TW" altLang="en-US" smtClean="0"/>
              <a:pPr/>
              <a:t>2013/10/4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1DADABD-0112-42FB-B8FA-9FB89AC58F6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6B2266D-7C3B-4431-B0E6-430E0434AC38}" type="datetime1">
              <a:rPr lang="zh-TW" altLang="en-US" smtClean="0"/>
              <a:pPr/>
              <a:t>2013/10/4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1DADABD-0112-42FB-B8FA-9FB89AC58F6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1ACA168-D5F6-4B6E-AB6D-1E3EF1330D54}" type="datetime1">
              <a:rPr lang="zh-TW" altLang="en-US" smtClean="0"/>
              <a:pPr/>
              <a:t>2013/10/4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1DADABD-0112-42FB-B8FA-9FB89AC58F6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4EAA7BD-E071-46C8-8733-0D756528FB81}" type="datetime1">
              <a:rPr lang="zh-TW" altLang="en-US" smtClean="0"/>
              <a:pPr/>
              <a:t>2013/10/4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1DADABD-0112-42FB-B8FA-9FB89AC58F6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3114283-C9DE-43BA-8AEF-9EB74607DA46}" type="datetime1">
              <a:rPr lang="zh-TW" altLang="en-US" smtClean="0"/>
              <a:pPr/>
              <a:t>2013/10/4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1DADABD-0112-42FB-B8FA-9FB89AC58F6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04F3D-23DE-4924-851E-30EB76D2DB24}" type="datetime1">
              <a:rPr lang="zh-TW" altLang="en-US" smtClean="0"/>
              <a:pPr/>
              <a:t>2013/10/4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ADABD-0112-42FB-B8FA-9FB89AC58F6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gurobi.com/doc/40/refman/node572.html" TargetMode="External"/><Relationship Id="rId2" Type="http://schemas.openxmlformats.org/officeDocument/2006/relationships/hyperlink" Target="http://www.gurobi.com/doc/40/refman/node571.html"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2.jpeg"/><Relationship Id="rId4" Type="http://schemas.openxmlformats.org/officeDocument/2006/relationships/hyperlink" Target="http://www.gurobi.com/doc/40/refman/node576.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urobi.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3071810"/>
            <a:ext cx="7772400" cy="1470025"/>
          </a:xfrm>
        </p:spPr>
        <p:txBody>
          <a:bodyPr>
            <a:normAutofit/>
          </a:bodyPr>
          <a:lstStyle/>
          <a:p>
            <a:r>
              <a:rPr lang="en-US" altLang="zh-TW" dirty="0" err="1" smtClean="0">
                <a:solidFill>
                  <a:srgbClr val="0000CC"/>
                </a:solidFill>
                <a:effectLst>
                  <a:outerShdw blurRad="38100" dist="38100" dir="2700000" algn="tl">
                    <a:srgbClr val="C0C0C0"/>
                  </a:outerShdw>
                </a:effectLst>
              </a:rPr>
              <a:t>Gurobi</a:t>
            </a:r>
            <a:r>
              <a:rPr lang="en-US" altLang="zh-TW" dirty="0" smtClean="0">
                <a:solidFill>
                  <a:srgbClr val="0000CC"/>
                </a:solidFill>
                <a:effectLst>
                  <a:outerShdw blurRad="38100" dist="38100" dir="2700000" algn="tl">
                    <a:srgbClr val="C0C0C0"/>
                  </a:outerShdw>
                </a:effectLst>
              </a:rPr>
              <a:t> Implementation</a:t>
            </a:r>
            <a:endParaRPr lang="zh-TW" altLang="en-US" dirty="0">
              <a:solidFill>
                <a:srgbClr val="0000CC"/>
              </a:solidFill>
            </a:endParaRPr>
          </a:p>
        </p:txBody>
      </p:sp>
      <p:sp>
        <p:nvSpPr>
          <p:cNvPr id="4" name="副標題 3"/>
          <p:cNvSpPr>
            <a:spLocks noGrp="1"/>
          </p:cNvSpPr>
          <p:nvPr>
            <p:ph type="subTitle"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Installation</a:t>
            </a:r>
            <a:r>
              <a:rPr lang="en-US" altLang="zh-TW" dirty="0" smtClean="0">
                <a:effectLst/>
              </a:rPr>
              <a:t> </a:t>
            </a:r>
            <a:r>
              <a:rPr lang="en-US" altLang="zh-TW" sz="2400" dirty="0" smtClean="0"/>
              <a:t>(3/5)</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Login your account, and Download the newest version </a:t>
            </a:r>
            <a:r>
              <a:rPr lang="en-US" altLang="zh-TW" sz="2400" dirty="0" err="1" smtClean="0"/>
              <a:t>Gurobi</a:t>
            </a:r>
            <a:r>
              <a:rPr lang="en-US" altLang="zh-TW" sz="2400" dirty="0" smtClean="0"/>
              <a:t> according to your PC’s platform.</a:t>
            </a:r>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21DADABD-0112-42FB-B8FA-9FB89AC58F6F}" type="slidenum">
              <a:rPr lang="zh-TW" altLang="en-US" smtClean="0"/>
              <a:pPr/>
              <a:t>10</a:t>
            </a:fld>
            <a:endParaRPr lang="zh-TW" altLang="en-US" dirty="0"/>
          </a:p>
        </p:txBody>
      </p:sp>
      <p:pic>
        <p:nvPicPr>
          <p:cNvPr id="74756" name="Picture 4"/>
          <p:cNvPicPr>
            <a:picLocks noChangeAspect="1" noChangeArrowheads="1"/>
          </p:cNvPicPr>
          <p:nvPr/>
        </p:nvPicPr>
        <p:blipFill>
          <a:blip r:embed="rId2" cstate="print"/>
          <a:srcRect/>
          <a:stretch>
            <a:fillRect/>
          </a:stretch>
        </p:blipFill>
        <p:spPr bwMode="auto">
          <a:xfrm>
            <a:off x="1259632" y="3933056"/>
            <a:ext cx="4140000" cy="2628273"/>
          </a:xfrm>
          <a:prstGeom prst="rect">
            <a:avLst/>
          </a:prstGeom>
          <a:noFill/>
          <a:ln w="9525">
            <a:solidFill>
              <a:srgbClr val="0033CC"/>
            </a:solidFill>
            <a:miter lim="800000"/>
            <a:headEnd/>
            <a:tailEnd/>
          </a:ln>
          <a:effectLst>
            <a:outerShdw blurRad="50800" dist="38100" dir="2700000" algn="tl" rotWithShape="0">
              <a:prstClr val="black">
                <a:alpha val="40000"/>
              </a:prstClr>
            </a:outerShdw>
          </a:effectLst>
        </p:spPr>
      </p:pic>
      <p:pic>
        <p:nvPicPr>
          <p:cNvPr id="74753" name="Picture 1"/>
          <p:cNvPicPr>
            <a:picLocks noChangeAspect="1" noChangeArrowheads="1"/>
          </p:cNvPicPr>
          <p:nvPr/>
        </p:nvPicPr>
        <p:blipFill>
          <a:blip r:embed="rId3" cstate="print"/>
          <a:srcRect/>
          <a:stretch>
            <a:fillRect/>
          </a:stretch>
        </p:blipFill>
        <p:spPr bwMode="auto">
          <a:xfrm>
            <a:off x="1259632" y="2636913"/>
            <a:ext cx="4140000" cy="1233451"/>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
        <p:nvSpPr>
          <p:cNvPr id="10" name="矩形 9"/>
          <p:cNvSpPr/>
          <p:nvPr/>
        </p:nvSpPr>
        <p:spPr bwMode="auto">
          <a:xfrm>
            <a:off x="3563888" y="3193520"/>
            <a:ext cx="1152128" cy="216024"/>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lstStyle/>
          <a:p>
            <a:pPr algn="ctr">
              <a:defRPr/>
            </a:pPr>
            <a:endParaRPr lang="zh-TW" altLang="en-US">
              <a:solidFill>
                <a:schemeClr val="tx1"/>
              </a:solidFill>
              <a:latin typeface="Arial" charset="0"/>
              <a:ea typeface="新細明體" pitchFamily="18" charset="-120"/>
            </a:endParaRPr>
          </a:p>
        </p:txBody>
      </p:sp>
      <p:sp>
        <p:nvSpPr>
          <p:cNvPr id="9" name="矩形 8"/>
          <p:cNvSpPr/>
          <p:nvPr/>
        </p:nvSpPr>
        <p:spPr bwMode="auto">
          <a:xfrm>
            <a:off x="1331640" y="5671741"/>
            <a:ext cx="720725" cy="909637"/>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lstStyle/>
          <a:p>
            <a:pPr algn="ctr">
              <a:defRPr/>
            </a:pPr>
            <a:endParaRPr lang="zh-TW" altLang="en-US">
              <a:solidFill>
                <a:schemeClr val="tx1"/>
              </a:solidFill>
              <a:latin typeface="Arial" charset="0"/>
              <a:ea typeface="新細明體" pitchFamily="18" charset="-120"/>
            </a:endParaRPr>
          </a:p>
        </p:txBody>
      </p:sp>
      <p:sp>
        <p:nvSpPr>
          <p:cNvPr id="11" name="剪去單一角落矩形 10"/>
          <p:cNvSpPr/>
          <p:nvPr/>
        </p:nvSpPr>
        <p:spPr>
          <a:xfrm>
            <a:off x="4860032" y="5157192"/>
            <a:ext cx="3456384" cy="864096"/>
          </a:xfrm>
          <a:prstGeom prst="snip1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400" b="1" dirty="0" smtClean="0">
                <a:solidFill>
                  <a:srgbClr val="0033CC"/>
                </a:solidFill>
                <a:latin typeface="Times New Roman" pitchFamily="18" charset="0"/>
                <a:cs typeface="Times New Roman" pitchFamily="18" charset="0"/>
              </a:rPr>
              <a:t>Depending on your platform, you may choose Windows 64 for 64-bits Windows, or choose Mac OS for Macintosh.</a:t>
            </a:r>
            <a:endParaRPr lang="zh-TW" altLang="en-US" sz="1400" b="1" dirty="0">
              <a:solidFill>
                <a:srgbClr val="0033CC"/>
              </a:solidFill>
              <a:latin typeface="Times New Roman" pitchFamily="18" charset="0"/>
              <a:cs typeface="Times New Roman" pitchFamily="18" charset="0"/>
            </a:endParaRPr>
          </a:p>
        </p:txBody>
      </p:sp>
      <p:grpSp>
        <p:nvGrpSpPr>
          <p:cNvPr id="12" name="群組 11"/>
          <p:cNvGrpSpPr/>
          <p:nvPr/>
        </p:nvGrpSpPr>
        <p:grpSpPr>
          <a:xfrm flipH="1" flipV="1">
            <a:off x="2051720" y="5517232"/>
            <a:ext cx="2808312" cy="648072"/>
            <a:chOff x="3518527" y="3284984"/>
            <a:chExt cx="1090100" cy="1001272"/>
          </a:xfrm>
        </p:grpSpPr>
        <p:cxnSp>
          <p:nvCxnSpPr>
            <p:cNvPr id="13" name="直線單箭頭接點 12"/>
            <p:cNvCxnSpPr/>
            <p:nvPr/>
          </p:nvCxnSpPr>
          <p:spPr>
            <a:xfrm>
              <a:off x="4238607" y="3284984"/>
              <a:ext cx="370020" cy="57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flipH="1">
              <a:off x="3518527" y="3284984"/>
              <a:ext cx="720080" cy="1001272"/>
            </a:xfrm>
            <a:prstGeom prst="straightConnector1">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Installation</a:t>
            </a:r>
            <a:r>
              <a:rPr lang="en-US" altLang="zh-TW" dirty="0" smtClean="0">
                <a:effectLst/>
              </a:rPr>
              <a:t> </a:t>
            </a:r>
            <a:r>
              <a:rPr lang="en-US" altLang="zh-TW" sz="2400" dirty="0" smtClean="0"/>
              <a:t>(4/5)</a:t>
            </a:r>
            <a:endParaRPr lang="zh-TW" altLang="en-US" dirty="0"/>
          </a:p>
        </p:txBody>
      </p:sp>
      <p:sp>
        <p:nvSpPr>
          <p:cNvPr id="3" name="內容版面配置區 2"/>
          <p:cNvSpPr>
            <a:spLocks noGrp="1"/>
          </p:cNvSpPr>
          <p:nvPr>
            <p:ph idx="1"/>
          </p:nvPr>
        </p:nvSpPr>
        <p:spPr/>
        <p:txBody>
          <a:bodyPr/>
          <a:lstStyle/>
          <a:p>
            <a:r>
              <a:rPr lang="en-US" altLang="zh-TW" dirty="0" smtClean="0"/>
              <a:t>Install the </a:t>
            </a:r>
            <a:r>
              <a:rPr lang="en-US" altLang="zh-TW" dirty="0" err="1" smtClean="0"/>
              <a:t>Gurobi</a:t>
            </a:r>
            <a:r>
              <a:rPr lang="en-US" altLang="zh-TW" dirty="0" smtClean="0"/>
              <a:t> application.</a:t>
            </a:r>
          </a:p>
          <a:p>
            <a:r>
              <a:rPr lang="en-US" altLang="zh-TW" dirty="0" smtClean="0"/>
              <a:t>Restart the computer.</a:t>
            </a:r>
          </a:p>
          <a:p>
            <a:r>
              <a:rPr lang="en-US" altLang="zh-TW" dirty="0" smtClean="0"/>
              <a:t>Login you </a:t>
            </a:r>
            <a:r>
              <a:rPr lang="en-US" altLang="zh-TW" dirty="0" err="1" smtClean="0"/>
              <a:t>Gurobi’s</a:t>
            </a:r>
            <a:r>
              <a:rPr lang="en-US" altLang="zh-TW" dirty="0" smtClean="0"/>
              <a:t> account, </a:t>
            </a:r>
            <a:br>
              <a:rPr lang="en-US" altLang="zh-TW" dirty="0" smtClean="0"/>
            </a:br>
            <a:r>
              <a:rPr lang="en-US" altLang="zh-TW" dirty="0" smtClean="0"/>
              <a:t>and put in for the Licenses of Free Academic.</a:t>
            </a:r>
            <a:endParaRPr lang="zh-TW" altLang="en-US" dirty="0" smtClean="0"/>
          </a:p>
          <a:p>
            <a:endParaRPr lang="zh-TW" altLang="en-US"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21DADABD-0112-42FB-B8FA-9FB89AC58F6F}" type="slidenum">
              <a:rPr lang="zh-TW" altLang="en-US" smtClean="0"/>
              <a:pPr/>
              <a:t>11</a:t>
            </a:fld>
            <a:endParaRPr lang="zh-TW" altLang="en-US" dirty="0"/>
          </a:p>
        </p:txBody>
      </p:sp>
      <p:pic>
        <p:nvPicPr>
          <p:cNvPr id="73729" name="Picture 1"/>
          <p:cNvPicPr>
            <a:picLocks noChangeAspect="1" noChangeArrowheads="1"/>
          </p:cNvPicPr>
          <p:nvPr/>
        </p:nvPicPr>
        <p:blipFill>
          <a:blip r:embed="rId2" cstate="print"/>
          <a:srcRect/>
          <a:stretch>
            <a:fillRect/>
          </a:stretch>
        </p:blipFill>
        <p:spPr bwMode="auto">
          <a:xfrm>
            <a:off x="107504" y="3933056"/>
            <a:ext cx="2016224" cy="1580719"/>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grpSp>
        <p:nvGrpSpPr>
          <p:cNvPr id="27" name="群組 26"/>
          <p:cNvGrpSpPr/>
          <p:nvPr/>
        </p:nvGrpSpPr>
        <p:grpSpPr>
          <a:xfrm>
            <a:off x="2267744" y="3717032"/>
            <a:ext cx="2952328" cy="3017540"/>
            <a:chOff x="1331640" y="3663420"/>
            <a:chExt cx="2952328" cy="3017540"/>
          </a:xfrm>
          <a:effectLst>
            <a:outerShdw blurRad="50800" dist="38100" dir="2700000" algn="tl" rotWithShape="0">
              <a:prstClr val="black">
                <a:alpha val="40000"/>
              </a:prstClr>
            </a:outerShdw>
          </a:effectLst>
        </p:grpSpPr>
        <p:pic>
          <p:nvPicPr>
            <p:cNvPr id="73730" name="Picture 2"/>
            <p:cNvPicPr>
              <a:picLocks noChangeAspect="1" noChangeArrowheads="1"/>
            </p:cNvPicPr>
            <p:nvPr/>
          </p:nvPicPr>
          <p:blipFill>
            <a:blip r:embed="rId3" cstate="print"/>
            <a:srcRect/>
            <a:stretch>
              <a:fillRect/>
            </a:stretch>
          </p:blipFill>
          <p:spPr bwMode="auto">
            <a:xfrm>
              <a:off x="1331640" y="3663420"/>
              <a:ext cx="2952328" cy="902224"/>
            </a:xfrm>
            <a:prstGeom prst="rect">
              <a:avLst/>
            </a:prstGeom>
            <a:noFill/>
            <a:ln w="9525">
              <a:solidFill>
                <a:schemeClr val="accent1"/>
              </a:solidFill>
              <a:miter lim="800000"/>
              <a:headEnd/>
              <a:tailEnd/>
            </a:ln>
          </p:spPr>
        </p:pic>
        <p:pic>
          <p:nvPicPr>
            <p:cNvPr id="73731" name="Picture 3"/>
            <p:cNvPicPr>
              <a:picLocks noChangeAspect="1" noChangeArrowheads="1"/>
            </p:cNvPicPr>
            <p:nvPr/>
          </p:nvPicPr>
          <p:blipFill>
            <a:blip r:embed="rId4" cstate="print"/>
            <a:srcRect/>
            <a:stretch>
              <a:fillRect/>
            </a:stretch>
          </p:blipFill>
          <p:spPr bwMode="auto">
            <a:xfrm>
              <a:off x="1331640" y="4581128"/>
              <a:ext cx="2952328" cy="2099832"/>
            </a:xfrm>
            <a:prstGeom prst="rect">
              <a:avLst/>
            </a:prstGeom>
            <a:noFill/>
            <a:ln w="9525">
              <a:solidFill>
                <a:schemeClr val="accent1"/>
              </a:solidFill>
              <a:miter lim="800000"/>
              <a:headEnd/>
              <a:tailEnd/>
            </a:ln>
          </p:spPr>
        </p:pic>
        <p:sp>
          <p:nvSpPr>
            <p:cNvPr id="11" name="矩形 10"/>
            <p:cNvSpPr/>
            <p:nvPr/>
          </p:nvSpPr>
          <p:spPr bwMode="auto">
            <a:xfrm>
              <a:off x="1456604" y="5401096"/>
              <a:ext cx="1473256" cy="216024"/>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lstStyle/>
            <a:p>
              <a:pPr algn="ctr">
                <a:defRPr/>
              </a:pPr>
              <a:endParaRPr lang="zh-TW" altLang="en-US">
                <a:solidFill>
                  <a:schemeClr val="tx1"/>
                </a:solidFill>
                <a:latin typeface="Arial" charset="0"/>
                <a:ea typeface="新細明體" pitchFamily="18" charset="-120"/>
              </a:endParaRPr>
            </a:p>
          </p:txBody>
        </p:sp>
        <p:sp>
          <p:nvSpPr>
            <p:cNvPr id="20" name="矩形 19"/>
            <p:cNvSpPr/>
            <p:nvPr/>
          </p:nvSpPr>
          <p:spPr bwMode="auto">
            <a:xfrm>
              <a:off x="1619672" y="6030158"/>
              <a:ext cx="864096" cy="126703"/>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lstStyle/>
            <a:p>
              <a:pPr algn="ctr">
                <a:defRPr/>
              </a:pPr>
              <a:endParaRPr lang="zh-TW" altLang="en-US">
                <a:solidFill>
                  <a:schemeClr val="tx1"/>
                </a:solidFill>
                <a:latin typeface="Arial" charset="0"/>
                <a:ea typeface="新細明體" pitchFamily="18" charset="-120"/>
              </a:endParaRPr>
            </a:p>
          </p:txBody>
        </p:sp>
        <p:sp>
          <p:nvSpPr>
            <p:cNvPr id="21" name="矩形 20"/>
            <p:cNvSpPr/>
            <p:nvPr/>
          </p:nvSpPr>
          <p:spPr bwMode="auto">
            <a:xfrm>
              <a:off x="1461367" y="6495547"/>
              <a:ext cx="576064" cy="126703"/>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lstStyle/>
            <a:p>
              <a:pPr algn="ctr">
                <a:defRPr/>
              </a:pPr>
              <a:endParaRPr lang="zh-TW" altLang="en-US">
                <a:solidFill>
                  <a:schemeClr val="tx1"/>
                </a:solidFill>
                <a:latin typeface="Arial" charset="0"/>
                <a:ea typeface="新細明體" pitchFamily="18" charset="-120"/>
              </a:endParaRPr>
            </a:p>
          </p:txBody>
        </p:sp>
        <p:sp>
          <p:nvSpPr>
            <p:cNvPr id="22" name="矩形 21"/>
            <p:cNvSpPr/>
            <p:nvPr/>
          </p:nvSpPr>
          <p:spPr bwMode="auto">
            <a:xfrm>
              <a:off x="2978298" y="4373974"/>
              <a:ext cx="648072" cy="126703"/>
            </a:xfrm>
            <a:prstGeom prst="rect">
              <a:avLst/>
            </a:prstGeom>
            <a:noFill/>
            <a:ln>
              <a:solidFill>
                <a:schemeClr val="accent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lstStyle/>
            <a:p>
              <a:pPr algn="ctr">
                <a:defRPr/>
              </a:pPr>
              <a:endParaRPr lang="zh-TW" altLang="en-US">
                <a:solidFill>
                  <a:schemeClr val="tx1"/>
                </a:solidFill>
                <a:latin typeface="Arial" charset="0"/>
                <a:ea typeface="新細明體" pitchFamily="18" charset="-120"/>
              </a:endParaRPr>
            </a:p>
          </p:txBody>
        </p:sp>
      </p:grpSp>
      <p:grpSp>
        <p:nvGrpSpPr>
          <p:cNvPr id="26" name="群組 25"/>
          <p:cNvGrpSpPr/>
          <p:nvPr/>
        </p:nvGrpSpPr>
        <p:grpSpPr>
          <a:xfrm>
            <a:off x="5508104" y="3717032"/>
            <a:ext cx="3423004" cy="2807394"/>
            <a:chOff x="4572000" y="3789040"/>
            <a:chExt cx="3423004" cy="2807394"/>
          </a:xfrm>
          <a:effectLst>
            <a:outerShdw blurRad="50800" dist="38100" dir="2700000" algn="tl" rotWithShape="0">
              <a:prstClr val="black">
                <a:alpha val="40000"/>
              </a:prstClr>
            </a:outerShdw>
          </a:effectLst>
        </p:grpSpPr>
        <p:pic>
          <p:nvPicPr>
            <p:cNvPr id="73734" name="Picture 6"/>
            <p:cNvPicPr>
              <a:picLocks noChangeAspect="1" noChangeArrowheads="1"/>
            </p:cNvPicPr>
            <p:nvPr/>
          </p:nvPicPr>
          <p:blipFill>
            <a:blip r:embed="rId5" cstate="print"/>
            <a:srcRect/>
            <a:stretch>
              <a:fillRect/>
            </a:stretch>
          </p:blipFill>
          <p:spPr bwMode="auto">
            <a:xfrm>
              <a:off x="4572000" y="3789040"/>
              <a:ext cx="3423004" cy="2807394"/>
            </a:xfrm>
            <a:prstGeom prst="rect">
              <a:avLst/>
            </a:prstGeom>
            <a:noFill/>
            <a:ln w="9525">
              <a:solidFill>
                <a:schemeClr val="accent1"/>
              </a:solidFill>
              <a:miter lim="800000"/>
              <a:headEnd/>
              <a:tailEnd/>
            </a:ln>
          </p:spPr>
        </p:pic>
        <p:sp>
          <p:nvSpPr>
            <p:cNvPr id="9" name="矩形 8"/>
            <p:cNvSpPr/>
            <p:nvPr/>
          </p:nvSpPr>
          <p:spPr bwMode="auto">
            <a:xfrm>
              <a:off x="5580112" y="4903068"/>
              <a:ext cx="1080000" cy="127446"/>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lstStyle/>
            <a:p>
              <a:pPr algn="ctr">
                <a:defRPr/>
              </a:pPr>
              <a:endParaRPr lang="zh-TW" altLang="en-US">
                <a:solidFill>
                  <a:schemeClr val="tx1"/>
                </a:solidFill>
                <a:latin typeface="Arial" charset="0"/>
                <a:ea typeface="新細明體" pitchFamily="18" charset="-120"/>
              </a:endParaRPr>
            </a:p>
          </p:txBody>
        </p:sp>
        <p:sp>
          <p:nvSpPr>
            <p:cNvPr id="15" name="矩形 14"/>
            <p:cNvSpPr/>
            <p:nvPr/>
          </p:nvSpPr>
          <p:spPr bwMode="auto">
            <a:xfrm>
              <a:off x="4788024" y="5892512"/>
              <a:ext cx="2304256" cy="192088"/>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lstStyle/>
            <a:p>
              <a:pPr algn="ctr">
                <a:defRPr/>
              </a:pPr>
              <a:endParaRPr lang="zh-TW" altLang="en-US">
                <a:solidFill>
                  <a:schemeClr val="tx1"/>
                </a:solidFill>
                <a:latin typeface="Arial" charset="0"/>
                <a:ea typeface="新細明體" pitchFamily="18" charset="-12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Installation </a:t>
            </a:r>
            <a:r>
              <a:rPr lang="en-US" altLang="zh-TW" sz="2400" dirty="0" smtClean="0"/>
              <a:t>(5/5)</a:t>
            </a:r>
            <a:endParaRPr lang="zh-TW" altLang="en-US" dirty="0"/>
          </a:p>
        </p:txBody>
      </p:sp>
      <p:sp>
        <p:nvSpPr>
          <p:cNvPr id="3" name="內容版面配置區 2"/>
          <p:cNvSpPr>
            <a:spLocks noGrp="1"/>
          </p:cNvSpPr>
          <p:nvPr>
            <p:ph idx="1"/>
          </p:nvPr>
        </p:nvSpPr>
        <p:spPr/>
        <p:txBody>
          <a:bodyPr/>
          <a:lstStyle/>
          <a:p>
            <a:r>
              <a:rPr lang="en-US" altLang="zh-TW" dirty="0" smtClean="0"/>
              <a:t>Copy and paste </a:t>
            </a:r>
            <a:r>
              <a:rPr lang="en-US" altLang="zh-TW" dirty="0" err="1" smtClean="0">
                <a:solidFill>
                  <a:srgbClr val="0000FF"/>
                </a:solidFill>
                <a:ea typeface="新細明體" pitchFamily="18" charset="-120"/>
                <a:cs typeface="Courier New" pitchFamily="49" charset="0"/>
              </a:rPr>
              <a:t>grbgetkey</a:t>
            </a:r>
            <a:r>
              <a:rPr lang="en-US" altLang="zh-TW" dirty="0" smtClean="0">
                <a:solidFill>
                  <a:srgbClr val="0000FF"/>
                </a:solidFill>
                <a:ea typeface="新細明體" pitchFamily="18" charset="-120"/>
                <a:cs typeface="Courier New" pitchFamily="49" charset="0"/>
              </a:rPr>
              <a:t> and </a:t>
            </a:r>
            <a:r>
              <a:rPr lang="en-US" altLang="zh-TW" dirty="0" err="1" smtClean="0">
                <a:solidFill>
                  <a:srgbClr val="0000FF"/>
                </a:solidFill>
                <a:ea typeface="新細明體" pitchFamily="18" charset="-120"/>
                <a:cs typeface="Courier New" pitchFamily="49" charset="0"/>
              </a:rPr>
              <a:t>lincense</a:t>
            </a:r>
            <a:r>
              <a:rPr lang="en-US" altLang="zh-TW" dirty="0" smtClean="0">
                <a:solidFill>
                  <a:srgbClr val="FF0000"/>
                </a:solidFill>
              </a:rPr>
              <a:t> </a:t>
            </a:r>
            <a:r>
              <a:rPr lang="en-US" altLang="zh-TW" dirty="0" smtClean="0"/>
              <a:t>and to the Start/Run menu (Windows only).</a:t>
            </a:r>
          </a:p>
          <a:p>
            <a:endParaRPr lang="en-US" altLang="zh-TW" dirty="0" smtClean="0"/>
          </a:p>
          <a:p>
            <a:endParaRPr lang="en-US" altLang="zh-TW" dirty="0" smtClean="0"/>
          </a:p>
          <a:p>
            <a:endParaRPr lang="en-US" altLang="zh-TW" dirty="0" smtClean="0"/>
          </a:p>
          <a:p>
            <a:r>
              <a:rPr lang="en-US" altLang="zh-TW" dirty="0" smtClean="0"/>
              <a:t>After downloading your </a:t>
            </a:r>
            <a:r>
              <a:rPr lang="en-US" altLang="zh-TW" dirty="0" smtClean="0">
                <a:solidFill>
                  <a:srgbClr val="0000FF"/>
                </a:solidFill>
                <a:ea typeface="新細明體" pitchFamily="18" charset="-120"/>
              </a:rPr>
              <a:t>gurobi.lic</a:t>
            </a:r>
            <a:r>
              <a:rPr lang="en-US" altLang="zh-TW" dirty="0" smtClean="0"/>
              <a:t>, put it into the </a:t>
            </a:r>
            <a:r>
              <a:rPr lang="en-US" altLang="zh-TW" dirty="0" err="1" smtClean="0"/>
              <a:t>Gurobi’s</a:t>
            </a:r>
            <a:r>
              <a:rPr lang="en-US" altLang="zh-TW" dirty="0" smtClean="0"/>
              <a:t> folder.</a:t>
            </a:r>
          </a:p>
          <a:p>
            <a:endParaRPr lang="zh-TW" altLang="en-US" dirty="0" smtClean="0"/>
          </a:p>
          <a:p>
            <a:endParaRPr lang="zh-TW" altLang="en-US"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21DADABD-0112-42FB-B8FA-9FB89AC58F6F}" type="slidenum">
              <a:rPr lang="zh-TW" altLang="en-US" smtClean="0"/>
              <a:pPr/>
              <a:t>12</a:t>
            </a:fld>
            <a:endParaRPr lang="zh-TW" altLang="en-US" dirty="0"/>
          </a:p>
        </p:txBody>
      </p:sp>
      <p:pic>
        <p:nvPicPr>
          <p:cNvPr id="6" name="Picture 6"/>
          <p:cNvPicPr>
            <a:picLocks noChangeAspect="1" noChangeArrowheads="1"/>
          </p:cNvPicPr>
          <p:nvPr/>
        </p:nvPicPr>
        <p:blipFill>
          <a:blip r:embed="rId2" cstate="print"/>
          <a:srcRect/>
          <a:stretch>
            <a:fillRect/>
          </a:stretch>
        </p:blipFill>
        <p:spPr bwMode="auto">
          <a:xfrm>
            <a:off x="3357563" y="4765695"/>
            <a:ext cx="3735387" cy="1520825"/>
          </a:xfrm>
          <a:prstGeom prst="rect">
            <a:avLst/>
          </a:prstGeom>
          <a:noFill/>
          <a:ln w="9525">
            <a:noFill/>
            <a:miter lim="800000"/>
            <a:headEnd/>
            <a:tailEnd/>
          </a:ln>
        </p:spPr>
      </p:pic>
      <p:sp>
        <p:nvSpPr>
          <p:cNvPr id="7" name="矩形 6"/>
          <p:cNvSpPr/>
          <p:nvPr/>
        </p:nvSpPr>
        <p:spPr bwMode="auto">
          <a:xfrm>
            <a:off x="5476875" y="5281613"/>
            <a:ext cx="531813" cy="712787"/>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lstStyle/>
          <a:p>
            <a:pPr algn="ctr">
              <a:defRPr/>
            </a:pPr>
            <a:endParaRPr lang="zh-TW" altLang="en-US">
              <a:solidFill>
                <a:schemeClr val="tx1"/>
              </a:solidFill>
              <a:latin typeface="Arial" charset="0"/>
              <a:ea typeface="新細明體" pitchFamily="18" charset="-120"/>
            </a:endParaRPr>
          </a:p>
        </p:txBody>
      </p:sp>
      <p:grpSp>
        <p:nvGrpSpPr>
          <p:cNvPr id="16" name="群組 15"/>
          <p:cNvGrpSpPr/>
          <p:nvPr/>
        </p:nvGrpSpPr>
        <p:grpSpPr>
          <a:xfrm>
            <a:off x="2490788" y="2638445"/>
            <a:ext cx="5169654" cy="1582643"/>
            <a:chOff x="2490788" y="2638445"/>
            <a:chExt cx="5169654" cy="1582643"/>
          </a:xfrm>
        </p:grpSpPr>
        <p:pic>
          <p:nvPicPr>
            <p:cNvPr id="9" name="Picture 4"/>
            <p:cNvPicPr>
              <a:picLocks noChangeAspect="1" noChangeArrowheads="1"/>
            </p:cNvPicPr>
            <p:nvPr/>
          </p:nvPicPr>
          <p:blipFill>
            <a:blip r:embed="rId3" cstate="print"/>
            <a:srcRect/>
            <a:stretch>
              <a:fillRect/>
            </a:stretch>
          </p:blipFill>
          <p:spPr bwMode="auto">
            <a:xfrm>
              <a:off x="2490788" y="2638445"/>
              <a:ext cx="3035246" cy="1337872"/>
            </a:xfrm>
            <a:prstGeom prst="rect">
              <a:avLst/>
            </a:prstGeom>
            <a:noFill/>
            <a:ln w="9525">
              <a:noFill/>
              <a:miter lim="800000"/>
              <a:headEnd/>
              <a:tailEnd/>
            </a:ln>
          </p:spPr>
        </p:pic>
        <p:pic>
          <p:nvPicPr>
            <p:cNvPr id="72706" name="Picture 2"/>
            <p:cNvPicPr>
              <a:picLocks noChangeAspect="1" noChangeArrowheads="1"/>
            </p:cNvPicPr>
            <p:nvPr/>
          </p:nvPicPr>
          <p:blipFill>
            <a:blip r:embed="rId4" cstate="print"/>
            <a:srcRect/>
            <a:stretch>
              <a:fillRect/>
            </a:stretch>
          </p:blipFill>
          <p:spPr bwMode="auto">
            <a:xfrm>
              <a:off x="4211960" y="2996952"/>
              <a:ext cx="3448482" cy="1224136"/>
            </a:xfrm>
            <a:prstGeom prst="rect">
              <a:avLst/>
            </a:prstGeom>
            <a:noFill/>
            <a:ln w="9525">
              <a:noFill/>
              <a:miter lim="800000"/>
              <a:headEnd/>
              <a:tailEnd/>
            </a:ln>
          </p:spPr>
        </p:pic>
        <p:sp>
          <p:nvSpPr>
            <p:cNvPr id="11" name="矩形 10"/>
            <p:cNvSpPr/>
            <p:nvPr/>
          </p:nvSpPr>
          <p:spPr bwMode="auto">
            <a:xfrm>
              <a:off x="3109913" y="3214708"/>
              <a:ext cx="628650" cy="219075"/>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lstStyle/>
            <a:p>
              <a:pPr algn="ctr">
                <a:defRPr/>
              </a:pPr>
              <a:endParaRPr lang="zh-TW" altLang="en-US">
                <a:solidFill>
                  <a:schemeClr val="tx1"/>
                </a:solidFill>
                <a:latin typeface="Arial" charset="0"/>
                <a:ea typeface="新細明體" pitchFamily="18" charset="-120"/>
              </a:endParaRPr>
            </a:p>
          </p:txBody>
        </p:sp>
        <p:sp>
          <p:nvSpPr>
            <p:cNvPr id="12" name="矩形 11"/>
            <p:cNvSpPr/>
            <p:nvPr/>
          </p:nvSpPr>
          <p:spPr bwMode="auto">
            <a:xfrm>
              <a:off x="4211960" y="3933056"/>
              <a:ext cx="2232248" cy="144016"/>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lstStyle/>
            <a:p>
              <a:pPr algn="ctr">
                <a:defRPr/>
              </a:pPr>
              <a:endParaRPr lang="zh-TW" altLang="en-US">
                <a:solidFill>
                  <a:schemeClr val="tx1"/>
                </a:solidFill>
                <a:latin typeface="Arial" charset="0"/>
                <a:ea typeface="新細明體" pitchFamily="18" charset="-12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Installation </a:t>
            </a:r>
            <a:r>
              <a:rPr lang="en-US" altLang="zh-TW" sz="2400" dirty="0" smtClean="0"/>
              <a:t>[additional] (1/3)</a:t>
            </a:r>
            <a:endParaRPr lang="zh-TW" altLang="en-US" dirty="0"/>
          </a:p>
        </p:txBody>
      </p:sp>
      <p:sp>
        <p:nvSpPr>
          <p:cNvPr id="3" name="內容版面配置區 2"/>
          <p:cNvSpPr>
            <a:spLocks noGrp="1"/>
          </p:cNvSpPr>
          <p:nvPr>
            <p:ph idx="1"/>
          </p:nvPr>
        </p:nvSpPr>
        <p:spPr>
          <a:xfrm>
            <a:off x="457200" y="1732615"/>
            <a:ext cx="8472518" cy="4525963"/>
          </a:xfrm>
        </p:spPr>
        <p:txBody>
          <a:bodyPr rIns="18000"/>
          <a:lstStyle/>
          <a:p>
            <a:r>
              <a:rPr lang="en-US" altLang="zh-TW" sz="2400" dirty="0" smtClean="0"/>
              <a:t>The default location for </a:t>
            </a:r>
            <a:r>
              <a:rPr lang="en-US" altLang="zh-TW" sz="2400" dirty="0" err="1" smtClean="0"/>
              <a:t>Gurobi</a:t>
            </a:r>
            <a:r>
              <a:rPr lang="en-US" altLang="zh-TW" sz="2400" dirty="0" smtClean="0"/>
              <a:t> is in C drive (C:\gurobi). If you install </a:t>
            </a:r>
            <a:r>
              <a:rPr lang="en-US" altLang="zh-TW" sz="2400" dirty="0" err="1" smtClean="0"/>
              <a:t>Gurobi</a:t>
            </a:r>
            <a:r>
              <a:rPr lang="en-US" altLang="zh-TW" sz="2400" dirty="0" smtClean="0"/>
              <a:t> to other drives, the </a:t>
            </a:r>
            <a:r>
              <a:rPr lang="en-US" altLang="zh-TW" sz="2400" dirty="0" smtClean="0">
                <a:solidFill>
                  <a:srgbClr val="0033CC"/>
                </a:solidFill>
              </a:rPr>
              <a:t>environment variables</a:t>
            </a:r>
            <a:r>
              <a:rPr lang="en-US" altLang="zh-TW" sz="2400" dirty="0" smtClean="0"/>
              <a:t> of Windows needs to be modified.</a:t>
            </a:r>
          </a:p>
          <a:p>
            <a:pPr>
              <a:buNone/>
            </a:pPr>
            <a:r>
              <a:rPr lang="en-US" altLang="zh-TW" sz="2400" b="1" dirty="0" smtClean="0">
                <a:solidFill>
                  <a:srgbClr val="0033CC"/>
                </a:solidFill>
              </a:rPr>
              <a:t>1) </a:t>
            </a:r>
            <a:r>
              <a:rPr lang="en-US" altLang="zh-TW" sz="2400" dirty="0" smtClean="0"/>
              <a:t>Right click on the </a:t>
            </a:r>
            <a:r>
              <a:rPr lang="en-US" altLang="zh-TW" sz="2400" dirty="0" smtClean="0">
                <a:solidFill>
                  <a:srgbClr val="0033CC"/>
                </a:solidFill>
              </a:rPr>
              <a:t>Computer icon </a:t>
            </a:r>
            <a:r>
              <a:rPr lang="en-US" altLang="zh-TW" sz="2400" dirty="0" smtClean="0"/>
              <a:t>and choose </a:t>
            </a:r>
            <a:r>
              <a:rPr lang="en-US" altLang="zh-TW" sz="2400" dirty="0" smtClean="0">
                <a:solidFill>
                  <a:srgbClr val="0033CC"/>
                </a:solidFill>
              </a:rPr>
              <a:t>Properties</a:t>
            </a:r>
            <a:r>
              <a:rPr lang="en-US" altLang="zh-TW" sz="2400" dirty="0" smtClean="0"/>
              <a:t> option.</a:t>
            </a:r>
          </a:p>
          <a:p>
            <a:pPr>
              <a:buNone/>
            </a:pPr>
            <a:r>
              <a:rPr lang="en-US" altLang="zh-TW" sz="2400" b="1" dirty="0" smtClean="0">
                <a:solidFill>
                  <a:srgbClr val="0033CC"/>
                </a:solidFill>
              </a:rPr>
              <a:t>2) </a:t>
            </a:r>
            <a:r>
              <a:rPr lang="en-US" altLang="zh-TW" sz="2400" dirty="0" smtClean="0"/>
              <a:t>Click on </a:t>
            </a:r>
            <a:r>
              <a:rPr lang="en-US" altLang="zh-TW" sz="2400" dirty="0" smtClean="0">
                <a:solidFill>
                  <a:srgbClr val="0033CC"/>
                </a:solidFill>
              </a:rPr>
              <a:t>Advanced system settings</a:t>
            </a:r>
            <a:r>
              <a:rPr lang="en-US" altLang="zh-TW" sz="2400" dirty="0" smtClean="0"/>
              <a:t> in the left pane</a:t>
            </a:r>
          </a:p>
          <a:p>
            <a:endParaRPr lang="zh-TW" altLang="en-US"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13</a:t>
            </a:fld>
            <a:endParaRPr lang="zh-TW" altLang="en-US" dirty="0"/>
          </a:p>
        </p:txBody>
      </p:sp>
      <p:pic>
        <p:nvPicPr>
          <p:cNvPr id="13" name="圖片 12" descr="s0001.jpg"/>
          <p:cNvPicPr>
            <a:picLocks noChangeAspect="1"/>
          </p:cNvPicPr>
          <p:nvPr/>
        </p:nvPicPr>
        <p:blipFill>
          <a:blip r:embed="rId2" cstate="print"/>
          <a:stretch>
            <a:fillRect/>
          </a:stretch>
        </p:blipFill>
        <p:spPr>
          <a:xfrm>
            <a:off x="428597" y="4286257"/>
            <a:ext cx="2677712" cy="2357454"/>
          </a:xfrm>
          <a:prstGeom prst="rect">
            <a:avLst/>
          </a:prstGeom>
        </p:spPr>
      </p:pic>
      <p:pic>
        <p:nvPicPr>
          <p:cNvPr id="14" name="圖片 13" descr="s0002.jpg"/>
          <p:cNvPicPr>
            <a:picLocks noChangeAspect="1"/>
          </p:cNvPicPr>
          <p:nvPr/>
        </p:nvPicPr>
        <p:blipFill>
          <a:blip r:embed="rId3" cstate="print"/>
          <a:stretch>
            <a:fillRect/>
          </a:stretch>
        </p:blipFill>
        <p:spPr>
          <a:xfrm>
            <a:off x="2714612" y="4071942"/>
            <a:ext cx="4600575" cy="2152650"/>
          </a:xfrm>
          <a:prstGeom prst="rect">
            <a:avLst/>
          </a:prstGeom>
        </p:spPr>
      </p:pic>
      <p:sp>
        <p:nvSpPr>
          <p:cNvPr id="18" name="矩形 17"/>
          <p:cNvSpPr/>
          <p:nvPr/>
        </p:nvSpPr>
        <p:spPr bwMode="auto">
          <a:xfrm>
            <a:off x="3029548" y="5786454"/>
            <a:ext cx="1404000" cy="266690"/>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lstStyle/>
          <a:p>
            <a:pPr algn="ctr">
              <a:defRPr/>
            </a:pPr>
            <a:endParaRPr lang="zh-TW" altLang="en-US">
              <a:solidFill>
                <a:schemeClr val="tx1"/>
              </a:solidFill>
              <a:latin typeface="Arial" charset="0"/>
              <a:ea typeface="新細明體" pitchFamily="18"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Installation </a:t>
            </a:r>
            <a:r>
              <a:rPr lang="en-US" altLang="zh-TW" sz="2400" dirty="0" smtClean="0"/>
              <a:t>[additional] (2/3)</a:t>
            </a:r>
            <a:endParaRPr lang="zh-TW" altLang="en-US" sz="2400"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14</a:t>
            </a:fld>
            <a:endParaRPr lang="zh-TW" altLang="en-US" dirty="0"/>
          </a:p>
        </p:txBody>
      </p:sp>
      <p:sp>
        <p:nvSpPr>
          <p:cNvPr id="18" name="內容版面配置區 17"/>
          <p:cNvSpPr>
            <a:spLocks noGrp="1"/>
          </p:cNvSpPr>
          <p:nvPr>
            <p:ph idx="1"/>
          </p:nvPr>
        </p:nvSpPr>
        <p:spPr>
          <a:xfrm>
            <a:off x="457200" y="1732615"/>
            <a:ext cx="8604000" cy="4525963"/>
          </a:xfrm>
        </p:spPr>
        <p:txBody>
          <a:bodyPr>
            <a:normAutofit/>
          </a:bodyPr>
          <a:lstStyle/>
          <a:p>
            <a:pPr>
              <a:buNone/>
            </a:pPr>
            <a:r>
              <a:rPr lang="en-US" altLang="zh-TW" sz="2400" b="1" dirty="0" smtClean="0">
                <a:solidFill>
                  <a:srgbClr val="0033CC"/>
                </a:solidFill>
              </a:rPr>
              <a:t>3) </a:t>
            </a:r>
            <a:r>
              <a:rPr lang="en-US" altLang="zh-TW" sz="2400" dirty="0" smtClean="0"/>
              <a:t>Select Advanced tab and click on </a:t>
            </a:r>
            <a:r>
              <a:rPr lang="en-US" altLang="zh-TW" sz="2400" dirty="0" smtClean="0">
                <a:solidFill>
                  <a:srgbClr val="0033CC"/>
                </a:solidFill>
              </a:rPr>
              <a:t>Environment Variables</a:t>
            </a:r>
            <a:r>
              <a:rPr lang="en-US" altLang="zh-TW" sz="2400" dirty="0" smtClean="0"/>
              <a:t> </a:t>
            </a:r>
          </a:p>
          <a:p>
            <a:pPr>
              <a:buNone/>
            </a:pPr>
            <a:r>
              <a:rPr lang="en-US" altLang="zh-TW" sz="2400" b="1" dirty="0" smtClean="0">
                <a:solidFill>
                  <a:srgbClr val="0033CC"/>
                </a:solidFill>
              </a:rPr>
              <a:t>4) </a:t>
            </a:r>
            <a:r>
              <a:rPr lang="en-US" altLang="zh-TW" sz="2400" dirty="0" smtClean="0"/>
              <a:t>Add a new </a:t>
            </a:r>
            <a:r>
              <a:rPr lang="en-US" altLang="zh-TW" sz="2400" dirty="0" smtClean="0">
                <a:solidFill>
                  <a:srgbClr val="0033CC"/>
                </a:solidFill>
              </a:rPr>
              <a:t>User variable</a:t>
            </a:r>
            <a:r>
              <a:rPr lang="en-US" altLang="zh-TW" sz="2400" dirty="0" smtClean="0"/>
              <a:t> click on </a:t>
            </a:r>
            <a:r>
              <a:rPr lang="en-US" altLang="zh-TW" sz="2400" dirty="0" smtClean="0">
                <a:solidFill>
                  <a:srgbClr val="0033CC"/>
                </a:solidFill>
              </a:rPr>
              <a:t>New</a:t>
            </a:r>
            <a:r>
              <a:rPr lang="en-US" altLang="zh-TW" sz="2400" dirty="0" smtClean="0"/>
              <a:t> button. </a:t>
            </a:r>
            <a:endParaRPr lang="en-US" altLang="zh-TW" sz="2400" dirty="0" smtClean="0">
              <a:solidFill>
                <a:srgbClr val="FF0000"/>
              </a:solidFill>
            </a:endParaRPr>
          </a:p>
          <a:p>
            <a:pPr>
              <a:buNone/>
            </a:pPr>
            <a:endParaRPr lang="zh-TW" altLang="en-US" sz="2400" dirty="0"/>
          </a:p>
        </p:txBody>
      </p:sp>
      <p:pic>
        <p:nvPicPr>
          <p:cNvPr id="22" name="圖片 21" descr="s0004.jpg"/>
          <p:cNvPicPr>
            <a:picLocks noChangeAspect="1"/>
          </p:cNvPicPr>
          <p:nvPr/>
        </p:nvPicPr>
        <p:blipFill>
          <a:blip r:embed="rId2" cstate="print"/>
          <a:stretch>
            <a:fillRect/>
          </a:stretch>
        </p:blipFill>
        <p:spPr>
          <a:xfrm>
            <a:off x="4218598" y="2876524"/>
            <a:ext cx="3037090" cy="3357586"/>
          </a:xfrm>
          <a:prstGeom prst="rect">
            <a:avLst/>
          </a:prstGeom>
        </p:spPr>
      </p:pic>
      <p:pic>
        <p:nvPicPr>
          <p:cNvPr id="23" name="圖片 22" descr="s0003.jpg"/>
          <p:cNvPicPr>
            <a:picLocks noChangeAspect="1"/>
          </p:cNvPicPr>
          <p:nvPr/>
        </p:nvPicPr>
        <p:blipFill>
          <a:blip r:embed="rId3" cstate="print"/>
          <a:stretch>
            <a:fillRect/>
          </a:stretch>
        </p:blipFill>
        <p:spPr>
          <a:xfrm>
            <a:off x="857224" y="2928934"/>
            <a:ext cx="3147060" cy="3233738"/>
          </a:xfrm>
          <a:prstGeom prst="rect">
            <a:avLst/>
          </a:prstGeom>
        </p:spPr>
      </p:pic>
      <p:sp>
        <p:nvSpPr>
          <p:cNvPr id="24" name="矩形 23"/>
          <p:cNvSpPr/>
          <p:nvPr/>
        </p:nvSpPr>
        <p:spPr bwMode="auto">
          <a:xfrm>
            <a:off x="2786050" y="5457729"/>
            <a:ext cx="1008000" cy="244800"/>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lstStyle/>
          <a:p>
            <a:pPr algn="ctr">
              <a:defRPr/>
            </a:pPr>
            <a:endParaRPr lang="zh-TW" altLang="en-US">
              <a:solidFill>
                <a:schemeClr val="tx1"/>
              </a:solidFill>
              <a:latin typeface="Arial" charset="0"/>
              <a:ea typeface="新細明體" pitchFamily="18" charset="-120"/>
            </a:endParaRPr>
          </a:p>
        </p:txBody>
      </p:sp>
      <p:sp>
        <p:nvSpPr>
          <p:cNvPr id="25" name="矩形 24"/>
          <p:cNvSpPr/>
          <p:nvPr/>
        </p:nvSpPr>
        <p:spPr bwMode="auto">
          <a:xfrm>
            <a:off x="5231800" y="4234848"/>
            <a:ext cx="529149" cy="203584"/>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lstStyle/>
          <a:p>
            <a:pPr algn="ctr">
              <a:defRPr/>
            </a:pPr>
            <a:endParaRPr lang="zh-TW" altLang="en-US">
              <a:solidFill>
                <a:schemeClr val="tx1"/>
              </a:solidFill>
              <a:latin typeface="Arial" charset="0"/>
              <a:ea typeface="新細明體" pitchFamily="18" charset="-120"/>
            </a:endParaRPr>
          </a:p>
        </p:txBody>
      </p:sp>
      <p:sp>
        <p:nvSpPr>
          <p:cNvPr id="29" name="矩形 28"/>
          <p:cNvSpPr/>
          <p:nvPr/>
        </p:nvSpPr>
        <p:spPr bwMode="auto">
          <a:xfrm>
            <a:off x="1938522" y="3143426"/>
            <a:ext cx="468000" cy="180000"/>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lstStyle/>
          <a:p>
            <a:pPr algn="ctr">
              <a:defRPr/>
            </a:pPr>
            <a:endParaRPr lang="zh-TW" altLang="en-US">
              <a:solidFill>
                <a:schemeClr val="tx1"/>
              </a:solidFill>
              <a:latin typeface="Arial" charset="0"/>
              <a:ea typeface="新細明體" pitchFamily="18"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Installation </a:t>
            </a:r>
            <a:r>
              <a:rPr lang="en-US" altLang="zh-TW" sz="2400" dirty="0" smtClean="0"/>
              <a:t>[additional] (3/3)</a:t>
            </a:r>
            <a:endParaRPr lang="zh-TW" altLang="en-US" sz="2400" dirty="0"/>
          </a:p>
        </p:txBody>
      </p:sp>
      <p:sp>
        <p:nvSpPr>
          <p:cNvPr id="3" name="內容版面配置區 2"/>
          <p:cNvSpPr>
            <a:spLocks noGrp="1"/>
          </p:cNvSpPr>
          <p:nvPr>
            <p:ph idx="1"/>
          </p:nvPr>
        </p:nvSpPr>
        <p:spPr>
          <a:xfrm>
            <a:off x="457200" y="1732615"/>
            <a:ext cx="8604000" cy="4525963"/>
          </a:xfrm>
        </p:spPr>
        <p:txBody>
          <a:bodyPr/>
          <a:lstStyle/>
          <a:p>
            <a:pPr>
              <a:buNone/>
            </a:pPr>
            <a:r>
              <a:rPr lang="en-US" altLang="zh-TW" sz="2400" b="1" dirty="0" smtClean="0">
                <a:solidFill>
                  <a:srgbClr val="0033CC"/>
                </a:solidFill>
              </a:rPr>
              <a:t>5)</a:t>
            </a:r>
            <a:r>
              <a:rPr lang="en-US" altLang="zh-TW" sz="2400" dirty="0" smtClean="0"/>
              <a:t> Give Variable name = </a:t>
            </a:r>
            <a:r>
              <a:rPr lang="en-US" sz="2400" dirty="0" smtClean="0">
                <a:solidFill>
                  <a:srgbClr val="FF0000"/>
                </a:solidFill>
              </a:rPr>
              <a:t>GRB_LICENSE_FILE</a:t>
            </a:r>
          </a:p>
          <a:p>
            <a:pPr marL="360363" indent="0">
              <a:buNone/>
            </a:pPr>
            <a:r>
              <a:rPr lang="en-US" altLang="zh-TW" sz="2400" dirty="0" smtClean="0"/>
              <a:t>and Variable value = </a:t>
            </a:r>
            <a:r>
              <a:rPr lang="en-US" sz="2400" dirty="0" smtClean="0"/>
              <a:t>Z:\gurobi460\gurobi.lic </a:t>
            </a:r>
            <a:r>
              <a:rPr lang="en-US" sz="2400" dirty="0" smtClean="0">
                <a:solidFill>
                  <a:srgbClr val="FF0000"/>
                </a:solidFill>
              </a:rPr>
              <a:t>(location of the file)</a:t>
            </a:r>
          </a:p>
          <a:p>
            <a:pPr>
              <a:buNone/>
            </a:pPr>
            <a:r>
              <a:rPr lang="en-US" altLang="zh-TW" sz="2400" b="1" dirty="0" smtClean="0">
                <a:solidFill>
                  <a:srgbClr val="0033CC"/>
                </a:solidFill>
              </a:rPr>
              <a:t>6)</a:t>
            </a:r>
            <a:r>
              <a:rPr lang="en-US" altLang="zh-TW" sz="2400" dirty="0" smtClean="0"/>
              <a:t> </a:t>
            </a:r>
            <a:r>
              <a:rPr lang="en-US" altLang="zh-TW" sz="2400" dirty="0" smtClean="0">
                <a:solidFill>
                  <a:srgbClr val="FF0000"/>
                </a:solidFill>
              </a:rPr>
              <a:t>Restart your Visual Studio!</a:t>
            </a:r>
            <a:endParaRPr lang="en-US" sz="2400" dirty="0" smtClean="0">
              <a:solidFill>
                <a:srgbClr val="FF0000"/>
              </a:solidFill>
            </a:endParaRPr>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15</a:t>
            </a:fld>
            <a:endParaRPr lang="zh-TW" altLang="en-US" dirty="0"/>
          </a:p>
        </p:txBody>
      </p:sp>
      <p:pic>
        <p:nvPicPr>
          <p:cNvPr id="6" name="圖片 5" descr="s0004.jpg"/>
          <p:cNvPicPr>
            <a:picLocks noChangeAspect="1"/>
          </p:cNvPicPr>
          <p:nvPr/>
        </p:nvPicPr>
        <p:blipFill>
          <a:blip r:embed="rId2" cstate="print"/>
          <a:stretch>
            <a:fillRect/>
          </a:stretch>
        </p:blipFill>
        <p:spPr>
          <a:xfrm>
            <a:off x="2285984" y="3143248"/>
            <a:ext cx="3037090" cy="3357586"/>
          </a:xfrm>
          <a:prstGeom prst="rect">
            <a:avLst/>
          </a:prstGeom>
        </p:spPr>
      </p:pic>
      <p:pic>
        <p:nvPicPr>
          <p:cNvPr id="7" name="圖片 6" descr="s-0005.jpg"/>
          <p:cNvPicPr>
            <a:picLocks noChangeAspect="1"/>
          </p:cNvPicPr>
          <p:nvPr/>
        </p:nvPicPr>
        <p:blipFill>
          <a:blip r:embed="rId3" cstate="print"/>
          <a:stretch>
            <a:fillRect/>
          </a:stretch>
        </p:blipFill>
        <p:spPr>
          <a:xfrm>
            <a:off x="4286248" y="3571876"/>
            <a:ext cx="3377184" cy="1414272"/>
          </a:xfrm>
          <a:prstGeom prst="rect">
            <a:avLst/>
          </a:prstGeom>
        </p:spPr>
      </p:pic>
      <p:sp>
        <p:nvSpPr>
          <p:cNvPr id="8" name="矩形 7"/>
          <p:cNvSpPr/>
          <p:nvPr/>
        </p:nvSpPr>
        <p:spPr bwMode="auto">
          <a:xfrm>
            <a:off x="3299186" y="4501572"/>
            <a:ext cx="529149" cy="203584"/>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lstStyle/>
          <a:p>
            <a:pPr algn="ctr">
              <a:defRPr/>
            </a:pPr>
            <a:endParaRPr lang="zh-TW" altLang="en-US">
              <a:solidFill>
                <a:schemeClr val="tx1"/>
              </a:solidFill>
              <a:latin typeface="Arial" charset="0"/>
              <a:ea typeface="新細明體" pitchFamily="18" charset="-120"/>
            </a:endParaRPr>
          </a:p>
        </p:txBody>
      </p:sp>
      <p:sp>
        <p:nvSpPr>
          <p:cNvPr id="9" name="矩形 8"/>
          <p:cNvSpPr/>
          <p:nvPr/>
        </p:nvSpPr>
        <p:spPr bwMode="auto">
          <a:xfrm>
            <a:off x="5429256" y="4000504"/>
            <a:ext cx="1357322" cy="500066"/>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lstStyle/>
          <a:p>
            <a:pPr algn="ctr">
              <a:defRPr/>
            </a:pPr>
            <a:endParaRPr lang="zh-TW" altLang="en-US">
              <a:solidFill>
                <a:schemeClr val="tx1"/>
              </a:solidFill>
              <a:latin typeface="Arial" charset="0"/>
              <a:ea typeface="新細明體" pitchFamily="18" charset="-120"/>
            </a:endParaRPr>
          </a:p>
        </p:txBody>
      </p:sp>
      <p:sp>
        <p:nvSpPr>
          <p:cNvPr id="10" name="矩形 9"/>
          <p:cNvSpPr/>
          <p:nvPr/>
        </p:nvSpPr>
        <p:spPr bwMode="auto">
          <a:xfrm>
            <a:off x="6000760" y="4572008"/>
            <a:ext cx="714380" cy="252000"/>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lstStyle/>
          <a:p>
            <a:pPr algn="ctr">
              <a:defRPr/>
            </a:pPr>
            <a:endParaRPr lang="zh-TW" altLang="en-US">
              <a:solidFill>
                <a:schemeClr val="tx1"/>
              </a:solidFill>
              <a:latin typeface="Arial" charset="0"/>
              <a:ea typeface="新細明體" pitchFamily="18" charset="-12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16</a:t>
            </a:fld>
            <a:endParaRPr lang="zh-TW" altLang="en-US" dirty="0"/>
          </a:p>
        </p:txBody>
      </p:sp>
      <p:sp>
        <p:nvSpPr>
          <p:cNvPr id="6" name="標題 5"/>
          <p:cNvSpPr>
            <a:spLocks noGrp="1"/>
          </p:cNvSpPr>
          <p:nvPr>
            <p:ph type="title"/>
          </p:nvPr>
        </p:nvSpPr>
        <p:spPr>
          <a:xfrm>
            <a:off x="142844" y="2786058"/>
            <a:ext cx="8858312" cy="1143000"/>
          </a:xfrm>
        </p:spPr>
        <p:txBody>
          <a:bodyPr>
            <a:noAutofit/>
          </a:bodyPr>
          <a:lstStyle/>
          <a:p>
            <a:r>
              <a:rPr lang="en-US" altLang="zh-TW" dirty="0" smtClean="0">
                <a:latin typeface="Arial" pitchFamily="34" charset="0"/>
                <a:cs typeface="Arial" pitchFamily="34" charset="0"/>
              </a:rPr>
              <a:t>Creating </a:t>
            </a:r>
            <a:br>
              <a:rPr lang="en-US" altLang="zh-TW" dirty="0" smtClean="0">
                <a:latin typeface="Arial" pitchFamily="34" charset="0"/>
                <a:cs typeface="Arial" pitchFamily="34" charset="0"/>
              </a:rPr>
            </a:br>
            <a:r>
              <a:rPr lang="en-US" altLang="zh-TW" dirty="0" smtClean="0">
                <a:latin typeface="Arial" pitchFamily="34" charset="0"/>
                <a:cs typeface="Arial" pitchFamily="34" charset="0"/>
              </a:rPr>
              <a:t>Visual C++ Project</a:t>
            </a:r>
            <a:endParaRPr lang="zh-TW" alt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Creating Visual C++ Project </a:t>
            </a:r>
            <a:r>
              <a:rPr lang="en-US" altLang="zh-TW" sz="2400" dirty="0" smtClean="0"/>
              <a:t>(1/9)</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17</a:t>
            </a:fld>
            <a:endParaRPr lang="zh-TW" altLang="en-US" dirty="0"/>
          </a:p>
        </p:txBody>
      </p:sp>
      <p:pic>
        <p:nvPicPr>
          <p:cNvPr id="6" name="Picture 16"/>
          <p:cNvPicPr>
            <a:picLocks noChangeAspect="1" noChangeArrowheads="1"/>
          </p:cNvPicPr>
          <p:nvPr/>
        </p:nvPicPr>
        <p:blipFill>
          <a:blip r:embed="rId2" cstate="print"/>
          <a:srcRect/>
          <a:stretch>
            <a:fillRect/>
          </a:stretch>
        </p:blipFill>
        <p:spPr bwMode="auto">
          <a:xfrm>
            <a:off x="196850" y="1458913"/>
            <a:ext cx="4333875" cy="2162175"/>
          </a:xfrm>
          <a:prstGeom prst="rect">
            <a:avLst/>
          </a:prstGeom>
          <a:noFill/>
          <a:ln w="9525">
            <a:noFill/>
            <a:miter lim="800000"/>
            <a:headEnd/>
            <a:tailEnd/>
          </a:ln>
        </p:spPr>
      </p:pic>
      <p:grpSp>
        <p:nvGrpSpPr>
          <p:cNvPr id="7" name="Group 18"/>
          <p:cNvGrpSpPr>
            <a:grpSpLocks noChangeAspect="1"/>
          </p:cNvGrpSpPr>
          <p:nvPr/>
        </p:nvGrpSpPr>
        <p:grpSpPr bwMode="auto">
          <a:xfrm>
            <a:off x="2979119" y="2774950"/>
            <a:ext cx="5707681" cy="3654446"/>
            <a:chOff x="1367" y="1231"/>
            <a:chExt cx="4105" cy="2628"/>
          </a:xfrm>
        </p:grpSpPr>
        <p:pic>
          <p:nvPicPr>
            <p:cNvPr id="8" name="Picture 17"/>
            <p:cNvPicPr>
              <a:picLocks noChangeAspect="1" noChangeArrowheads="1"/>
            </p:cNvPicPr>
            <p:nvPr/>
          </p:nvPicPr>
          <p:blipFill>
            <a:blip r:embed="rId3" cstate="print"/>
            <a:srcRect/>
            <a:stretch>
              <a:fillRect/>
            </a:stretch>
          </p:blipFill>
          <p:spPr bwMode="auto">
            <a:xfrm>
              <a:off x="1367" y="1231"/>
              <a:ext cx="4105" cy="2628"/>
            </a:xfrm>
            <a:prstGeom prst="rect">
              <a:avLst/>
            </a:prstGeom>
            <a:noFill/>
            <a:ln w="9525">
              <a:noFill/>
              <a:miter lim="800000"/>
              <a:headEnd/>
              <a:tailEnd/>
            </a:ln>
          </p:spPr>
        </p:pic>
        <p:sp>
          <p:nvSpPr>
            <p:cNvPr id="9" name="Rectangle 8"/>
            <p:cNvSpPr>
              <a:spLocks noChangeAspect="1" noChangeArrowheads="1"/>
            </p:cNvSpPr>
            <p:nvPr/>
          </p:nvSpPr>
          <p:spPr bwMode="auto">
            <a:xfrm>
              <a:off x="2038" y="3162"/>
              <a:ext cx="576" cy="128"/>
            </a:xfrm>
            <a:prstGeom prst="rect">
              <a:avLst/>
            </a:prstGeom>
            <a:noFill/>
            <a:ln w="19050" algn="ctr">
              <a:solidFill>
                <a:srgbClr val="FF0000"/>
              </a:solidFill>
              <a:miter lim="800000"/>
              <a:headEnd/>
              <a:tailEnd/>
            </a:ln>
          </p:spPr>
          <p:txBody>
            <a:bodyPr wrap="none" anchor="ctr"/>
            <a:lstStyle/>
            <a:p>
              <a:pPr algn="ctr"/>
              <a:endParaRPr lang="zh-TW" altLang="en-US"/>
            </a:p>
          </p:txBody>
        </p:sp>
        <p:sp>
          <p:nvSpPr>
            <p:cNvPr id="10" name="Rectangle 10"/>
            <p:cNvSpPr>
              <a:spLocks noChangeAspect="1" noChangeArrowheads="1"/>
            </p:cNvSpPr>
            <p:nvPr/>
          </p:nvSpPr>
          <p:spPr bwMode="auto">
            <a:xfrm>
              <a:off x="2038" y="3296"/>
              <a:ext cx="3339" cy="137"/>
            </a:xfrm>
            <a:prstGeom prst="rect">
              <a:avLst/>
            </a:prstGeom>
            <a:noFill/>
            <a:ln w="19050" algn="ctr">
              <a:solidFill>
                <a:srgbClr val="FF0000"/>
              </a:solidFill>
              <a:miter lim="800000"/>
              <a:headEnd/>
              <a:tailEnd/>
            </a:ln>
          </p:spPr>
          <p:txBody>
            <a:bodyPr wrap="none" anchor="ctr"/>
            <a:lstStyle/>
            <a:p>
              <a:pPr algn="ctr"/>
              <a:endParaRPr lang="zh-TW" altLang="en-US"/>
            </a:p>
          </p:txBody>
        </p:sp>
        <p:sp>
          <p:nvSpPr>
            <p:cNvPr id="11" name="Rectangle 12"/>
            <p:cNvSpPr>
              <a:spLocks noChangeAspect="1" noChangeArrowheads="1"/>
            </p:cNvSpPr>
            <p:nvPr/>
          </p:nvSpPr>
          <p:spPr bwMode="auto">
            <a:xfrm>
              <a:off x="4449" y="3655"/>
              <a:ext cx="481" cy="134"/>
            </a:xfrm>
            <a:prstGeom prst="rect">
              <a:avLst/>
            </a:prstGeom>
            <a:noFill/>
            <a:ln w="19050" algn="ctr">
              <a:solidFill>
                <a:srgbClr val="FF0000"/>
              </a:solidFill>
              <a:miter lim="800000"/>
              <a:headEnd/>
              <a:tailEnd/>
            </a:ln>
          </p:spPr>
          <p:txBody>
            <a:bodyPr wrap="none" anchor="ctr"/>
            <a:lstStyle/>
            <a:p>
              <a:pPr algn="ctr"/>
              <a:endParaRPr lang="zh-TW" altLang="en-US"/>
            </a:p>
          </p:txBody>
        </p:sp>
        <p:sp>
          <p:nvSpPr>
            <p:cNvPr id="12" name="Rectangle 13"/>
            <p:cNvSpPr>
              <a:spLocks noChangeAspect="1" noChangeArrowheads="1"/>
            </p:cNvSpPr>
            <p:nvPr/>
          </p:nvSpPr>
          <p:spPr bwMode="auto">
            <a:xfrm>
              <a:off x="2742" y="1762"/>
              <a:ext cx="899" cy="134"/>
            </a:xfrm>
            <a:prstGeom prst="rect">
              <a:avLst/>
            </a:prstGeom>
            <a:noFill/>
            <a:ln w="19050" algn="ctr">
              <a:solidFill>
                <a:srgbClr val="FF0000"/>
              </a:solidFill>
              <a:miter lim="800000"/>
              <a:headEnd/>
              <a:tailEnd/>
            </a:ln>
          </p:spPr>
          <p:txBody>
            <a:bodyPr wrap="none" anchor="ctr"/>
            <a:lstStyle/>
            <a:p>
              <a:pPr algn="ctr"/>
              <a:endParaRPr lang="zh-TW" altLang="en-US"/>
            </a:p>
          </p:txBody>
        </p:sp>
        <p:sp>
          <p:nvSpPr>
            <p:cNvPr id="13" name="Rectangle 14"/>
            <p:cNvSpPr>
              <a:spLocks noChangeAspect="1" noChangeArrowheads="1"/>
            </p:cNvSpPr>
            <p:nvPr/>
          </p:nvSpPr>
          <p:spPr bwMode="auto">
            <a:xfrm>
              <a:off x="1489" y="1600"/>
              <a:ext cx="647" cy="88"/>
            </a:xfrm>
            <a:prstGeom prst="rect">
              <a:avLst/>
            </a:prstGeom>
            <a:noFill/>
            <a:ln w="19050" algn="ctr">
              <a:solidFill>
                <a:srgbClr val="FF0000"/>
              </a:solidFill>
              <a:miter lim="800000"/>
              <a:headEnd/>
              <a:tailEnd/>
            </a:ln>
          </p:spPr>
          <p:txBody>
            <a:bodyPr wrap="none" anchor="ctr"/>
            <a:lstStyle/>
            <a:p>
              <a:pPr algn="ctr"/>
              <a:endParaRPr lang="zh-TW" altLang="en-US"/>
            </a:p>
          </p:txBody>
        </p:sp>
        <p:sp>
          <p:nvSpPr>
            <p:cNvPr id="14" name="Rectangle 15"/>
            <p:cNvSpPr>
              <a:spLocks noChangeAspect="1" noChangeArrowheads="1"/>
            </p:cNvSpPr>
            <p:nvPr/>
          </p:nvSpPr>
          <p:spPr bwMode="auto">
            <a:xfrm>
              <a:off x="1680" y="1769"/>
              <a:ext cx="456" cy="88"/>
            </a:xfrm>
            <a:prstGeom prst="rect">
              <a:avLst/>
            </a:prstGeom>
            <a:noFill/>
            <a:ln w="19050" algn="ctr">
              <a:solidFill>
                <a:srgbClr val="FF0000"/>
              </a:solidFill>
              <a:miter lim="800000"/>
              <a:headEnd/>
              <a:tailEnd/>
            </a:ln>
          </p:spPr>
          <p:txBody>
            <a:bodyPr wrap="none" anchor="ctr"/>
            <a:lstStyle/>
            <a:p>
              <a:pPr algn="ctr"/>
              <a:endParaRPr lang="zh-TW" altLang="en-US"/>
            </a:p>
          </p:txBody>
        </p:sp>
      </p:grpSp>
      <p:sp>
        <p:nvSpPr>
          <p:cNvPr id="15" name="剪去單一角落矩形 14"/>
          <p:cNvSpPr/>
          <p:nvPr/>
        </p:nvSpPr>
        <p:spPr>
          <a:xfrm>
            <a:off x="2267744" y="4581128"/>
            <a:ext cx="3240360" cy="648072"/>
          </a:xfrm>
          <a:prstGeom prst="snip1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400" b="1" dirty="0" smtClean="0">
                <a:solidFill>
                  <a:srgbClr val="0033CC"/>
                </a:solidFill>
                <a:latin typeface="Times New Roman" pitchFamily="18" charset="0"/>
                <a:cs typeface="Times New Roman" pitchFamily="18" charset="0"/>
              </a:rPr>
              <a:t>Choose</a:t>
            </a:r>
            <a:r>
              <a:rPr lang="en-US" altLang="zh-TW" sz="1400" b="1" dirty="0" smtClean="0">
                <a:solidFill>
                  <a:srgbClr val="FF0000"/>
                </a:solidFill>
                <a:latin typeface="Times New Roman" pitchFamily="18" charset="0"/>
                <a:cs typeface="Times New Roman" pitchFamily="18" charset="0"/>
              </a:rPr>
              <a:t> Win32 Console Application</a:t>
            </a:r>
          </a:p>
          <a:p>
            <a:r>
              <a:rPr lang="en-US" altLang="zh-TW" sz="1400" b="1" dirty="0" smtClean="0">
                <a:solidFill>
                  <a:srgbClr val="0033CC"/>
                </a:solidFill>
                <a:latin typeface="Times New Roman" pitchFamily="18" charset="0"/>
                <a:cs typeface="Times New Roman" pitchFamily="18" charset="0"/>
              </a:rPr>
              <a:t>(</a:t>
            </a:r>
            <a:r>
              <a:rPr lang="en-US" altLang="zh-TW" sz="1400" b="1" dirty="0" smtClean="0">
                <a:solidFill>
                  <a:srgbClr val="FF0000"/>
                </a:solidFill>
                <a:latin typeface="Times New Roman" pitchFamily="18" charset="0"/>
                <a:cs typeface="Times New Roman" pitchFamily="18" charset="0"/>
              </a:rPr>
              <a:t>Win32</a:t>
            </a:r>
            <a:r>
              <a:rPr lang="zh-TW" altLang="en-US" sz="1400" b="1" dirty="0" smtClean="0">
                <a:solidFill>
                  <a:srgbClr val="FF0000"/>
                </a:solidFill>
                <a:latin typeface="Times New Roman" pitchFamily="18" charset="0"/>
                <a:cs typeface="Times New Roman" pitchFamily="18" charset="0"/>
              </a:rPr>
              <a:t>主控台應用程式</a:t>
            </a:r>
            <a:r>
              <a:rPr lang="en-US" altLang="zh-TW" sz="1400" b="1" dirty="0" smtClean="0">
                <a:solidFill>
                  <a:srgbClr val="0033CC"/>
                </a:solidFill>
                <a:latin typeface="Times New Roman" pitchFamily="18" charset="0"/>
                <a:cs typeface="Times New Roman" pitchFamily="18" charset="0"/>
              </a:rPr>
              <a:t>)</a:t>
            </a:r>
            <a:endParaRPr lang="zh-TW" altLang="en-US" sz="1400" b="1" dirty="0">
              <a:solidFill>
                <a:srgbClr val="0033CC"/>
              </a:solidFill>
              <a:latin typeface="Times New Roman" pitchFamily="18" charset="0"/>
              <a:cs typeface="Times New Roman" pitchFamily="18" charset="0"/>
            </a:endParaRPr>
          </a:p>
        </p:txBody>
      </p:sp>
      <p:grpSp>
        <p:nvGrpSpPr>
          <p:cNvPr id="16" name="群組 15"/>
          <p:cNvGrpSpPr/>
          <p:nvPr/>
        </p:nvGrpSpPr>
        <p:grpSpPr>
          <a:xfrm>
            <a:off x="3779912" y="3573016"/>
            <a:ext cx="1090100" cy="1001272"/>
            <a:chOff x="3518527" y="3284984"/>
            <a:chExt cx="1090100" cy="1001272"/>
          </a:xfrm>
        </p:grpSpPr>
        <p:cxnSp>
          <p:nvCxnSpPr>
            <p:cNvPr id="17" name="直線單箭頭接點 16"/>
            <p:cNvCxnSpPr/>
            <p:nvPr/>
          </p:nvCxnSpPr>
          <p:spPr>
            <a:xfrm>
              <a:off x="4238607" y="3284984"/>
              <a:ext cx="370020" cy="57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flipH="1">
              <a:off x="3518527" y="3284984"/>
              <a:ext cx="720080" cy="1001272"/>
            </a:xfrm>
            <a:prstGeom prst="straightConnector1">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Creating Visual C++ Project </a:t>
            </a:r>
            <a:r>
              <a:rPr lang="en-US" altLang="zh-TW" sz="2400" dirty="0" smtClean="0"/>
              <a:t>(2/9)</a:t>
            </a:r>
            <a:endParaRPr lang="zh-TW" altLang="en-US" dirty="0"/>
          </a:p>
        </p:txBody>
      </p:sp>
      <p:sp>
        <p:nvSpPr>
          <p:cNvPr id="3" name="內容版面配置區 2"/>
          <p:cNvSpPr>
            <a:spLocks noGrp="1"/>
          </p:cNvSpPr>
          <p:nvPr>
            <p:ph idx="1"/>
          </p:nvPr>
        </p:nvSpPr>
        <p:spPr/>
        <p:txBody>
          <a:bodyPr/>
          <a:lstStyle/>
          <a:p>
            <a:pPr>
              <a:buNone/>
            </a:pPr>
            <a:endParaRPr lang="zh-TW" altLang="en-US"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18</a:t>
            </a:fld>
            <a:endParaRPr lang="zh-TW" altLang="en-US" dirty="0"/>
          </a:p>
        </p:txBody>
      </p:sp>
      <p:pic>
        <p:nvPicPr>
          <p:cNvPr id="19" name="Picture 11"/>
          <p:cNvPicPr>
            <a:picLocks noChangeAspect="1" noChangeArrowheads="1"/>
          </p:cNvPicPr>
          <p:nvPr/>
        </p:nvPicPr>
        <p:blipFill>
          <a:blip r:embed="rId2" cstate="print"/>
          <a:srcRect/>
          <a:stretch>
            <a:fillRect/>
          </a:stretch>
        </p:blipFill>
        <p:spPr bwMode="auto">
          <a:xfrm>
            <a:off x="855663" y="1595438"/>
            <a:ext cx="5286375" cy="4479925"/>
          </a:xfrm>
          <a:prstGeom prst="rect">
            <a:avLst/>
          </a:prstGeom>
          <a:noFill/>
          <a:ln w="9525">
            <a:noFill/>
            <a:miter lim="800000"/>
            <a:headEnd/>
            <a:tailEnd/>
          </a:ln>
        </p:spPr>
      </p:pic>
      <p:sp>
        <p:nvSpPr>
          <p:cNvPr id="20" name="剪去單一角落矩形 19"/>
          <p:cNvSpPr/>
          <p:nvPr/>
        </p:nvSpPr>
        <p:spPr>
          <a:xfrm>
            <a:off x="2987824" y="4365104"/>
            <a:ext cx="2448272" cy="432048"/>
          </a:xfrm>
          <a:prstGeom prst="snip1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400" b="1" dirty="0" smtClean="0">
                <a:solidFill>
                  <a:srgbClr val="0033CC"/>
                </a:solidFill>
                <a:latin typeface="Times New Roman" pitchFamily="18" charset="0"/>
                <a:cs typeface="Times New Roman" pitchFamily="18" charset="0"/>
              </a:rPr>
              <a:t>Check</a:t>
            </a:r>
            <a:r>
              <a:rPr lang="en-US" altLang="zh-TW" sz="1400" b="1" dirty="0" smtClean="0">
                <a:solidFill>
                  <a:srgbClr val="FF0000"/>
                </a:solidFill>
                <a:latin typeface="Times New Roman" pitchFamily="18" charset="0"/>
                <a:cs typeface="Times New Roman" pitchFamily="18" charset="0"/>
              </a:rPr>
              <a:t> Empty Project</a:t>
            </a:r>
            <a:endParaRPr lang="zh-TW" altLang="en-US" sz="1400" b="1" dirty="0">
              <a:solidFill>
                <a:srgbClr val="0033CC"/>
              </a:solidFill>
              <a:latin typeface="Times New Roman" pitchFamily="18" charset="0"/>
              <a:cs typeface="Times New Roman" pitchFamily="18" charset="0"/>
            </a:endParaRPr>
          </a:p>
        </p:txBody>
      </p:sp>
      <p:grpSp>
        <p:nvGrpSpPr>
          <p:cNvPr id="21" name="群組 20"/>
          <p:cNvGrpSpPr/>
          <p:nvPr/>
        </p:nvGrpSpPr>
        <p:grpSpPr>
          <a:xfrm>
            <a:off x="3419872" y="3717032"/>
            <a:ext cx="936104" cy="641232"/>
            <a:chOff x="3158487" y="3429000"/>
            <a:chExt cx="936104" cy="641232"/>
          </a:xfrm>
        </p:grpSpPr>
        <p:cxnSp>
          <p:nvCxnSpPr>
            <p:cNvPr id="22" name="直線單箭頭接點 21"/>
            <p:cNvCxnSpPr/>
            <p:nvPr/>
          </p:nvCxnSpPr>
          <p:spPr>
            <a:xfrm flipH="1">
              <a:off x="3158487" y="3429000"/>
              <a:ext cx="648072"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a:off x="3806559" y="3429000"/>
              <a:ext cx="288032" cy="641232"/>
            </a:xfrm>
            <a:prstGeom prst="straightConnector1">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Creating Visual C++ Project </a:t>
            </a:r>
            <a:r>
              <a:rPr lang="en-US" altLang="zh-TW" sz="2400" dirty="0" smtClean="0"/>
              <a:t>(3/9)</a:t>
            </a:r>
            <a:endParaRPr lang="zh-TW" altLang="en-US" sz="2400" dirty="0"/>
          </a:p>
        </p:txBody>
      </p:sp>
      <p:sp>
        <p:nvSpPr>
          <p:cNvPr id="3" name="內容版面配置區 2"/>
          <p:cNvSpPr>
            <a:spLocks noGrp="1"/>
          </p:cNvSpPr>
          <p:nvPr>
            <p:ph idx="1"/>
          </p:nvPr>
        </p:nvSpPr>
        <p:spPr/>
        <p:txBody>
          <a:bodyPr>
            <a:normAutofit/>
          </a:bodyPr>
          <a:lstStyle/>
          <a:p>
            <a:r>
              <a:rPr lang="en-US" altLang="zh-TW" sz="2400" dirty="0" smtClean="0"/>
              <a:t>If the CPP file exists, then select "</a:t>
            </a:r>
            <a:r>
              <a:rPr lang="en-US" altLang="zh-TW" sz="2400" dirty="0" smtClean="0">
                <a:solidFill>
                  <a:srgbClr val="0000FF"/>
                </a:solidFill>
              </a:rPr>
              <a:t>Add Existing Item</a:t>
            </a:r>
            <a:r>
              <a:rPr lang="en-US" altLang="zh-TW" sz="2400" dirty="0" smtClean="0"/>
              <a:t>" </a:t>
            </a:r>
          </a:p>
          <a:p>
            <a:r>
              <a:rPr lang="en-US" altLang="zh-TW" sz="2400" dirty="0" smtClean="0"/>
              <a:t>Otherwise, create a new CPP file by selecting "</a:t>
            </a:r>
            <a:r>
              <a:rPr lang="en-US" altLang="zh-TW" sz="2400" dirty="0" smtClean="0">
                <a:solidFill>
                  <a:srgbClr val="0000FF"/>
                </a:solidFill>
              </a:rPr>
              <a:t>Add New Item</a:t>
            </a:r>
            <a:r>
              <a:rPr lang="en-US" altLang="zh-TW" sz="2400" dirty="0" smtClean="0"/>
              <a:t>" </a:t>
            </a:r>
            <a:endParaRPr lang="zh-TW" altLang="en-US" sz="2400"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19</a:t>
            </a:fld>
            <a:endParaRPr lang="zh-TW" altLang="en-US" dirty="0"/>
          </a:p>
        </p:txBody>
      </p:sp>
      <p:grpSp>
        <p:nvGrpSpPr>
          <p:cNvPr id="6" name="Group 23"/>
          <p:cNvGrpSpPr>
            <a:grpSpLocks/>
          </p:cNvGrpSpPr>
          <p:nvPr/>
        </p:nvGrpSpPr>
        <p:grpSpPr bwMode="auto">
          <a:xfrm>
            <a:off x="3703668" y="2967056"/>
            <a:ext cx="5226050" cy="3176588"/>
            <a:chOff x="3206" y="1578"/>
            <a:chExt cx="3292" cy="2001"/>
          </a:xfrm>
        </p:grpSpPr>
        <p:pic>
          <p:nvPicPr>
            <p:cNvPr id="7" name="Picture 20"/>
            <p:cNvPicPr>
              <a:picLocks noChangeAspect="1" noChangeArrowheads="1"/>
            </p:cNvPicPr>
            <p:nvPr/>
          </p:nvPicPr>
          <p:blipFill>
            <a:blip r:embed="rId2" cstate="print"/>
            <a:srcRect/>
            <a:stretch>
              <a:fillRect/>
            </a:stretch>
          </p:blipFill>
          <p:spPr bwMode="auto">
            <a:xfrm>
              <a:off x="3206" y="1578"/>
              <a:ext cx="3292" cy="2001"/>
            </a:xfrm>
            <a:prstGeom prst="rect">
              <a:avLst/>
            </a:prstGeom>
            <a:noFill/>
            <a:ln w="9525">
              <a:noFill/>
              <a:miter lim="800000"/>
              <a:headEnd/>
              <a:tailEnd/>
            </a:ln>
          </p:spPr>
        </p:pic>
        <p:sp>
          <p:nvSpPr>
            <p:cNvPr id="8" name="Rectangle 8"/>
            <p:cNvSpPr>
              <a:spLocks noChangeArrowheads="1"/>
            </p:cNvSpPr>
            <p:nvPr/>
          </p:nvSpPr>
          <p:spPr bwMode="auto">
            <a:xfrm>
              <a:off x="3710" y="3096"/>
              <a:ext cx="754" cy="276"/>
            </a:xfrm>
            <a:prstGeom prst="rect">
              <a:avLst/>
            </a:prstGeom>
            <a:noFill/>
            <a:ln w="19050" algn="ctr">
              <a:solidFill>
                <a:srgbClr val="FF0000"/>
              </a:solidFill>
              <a:miter lim="800000"/>
              <a:headEnd/>
              <a:tailEnd/>
            </a:ln>
          </p:spPr>
          <p:txBody>
            <a:bodyPr wrap="none" anchor="ctr"/>
            <a:lstStyle/>
            <a:p>
              <a:pPr algn="ctr"/>
              <a:endParaRPr lang="zh-TW" altLang="en-US"/>
            </a:p>
          </p:txBody>
        </p:sp>
        <p:sp>
          <p:nvSpPr>
            <p:cNvPr id="9" name="Rectangle 9"/>
            <p:cNvSpPr>
              <a:spLocks noChangeArrowheads="1"/>
            </p:cNvSpPr>
            <p:nvPr/>
          </p:nvSpPr>
          <p:spPr bwMode="auto">
            <a:xfrm>
              <a:off x="5622" y="3393"/>
              <a:ext cx="474" cy="141"/>
            </a:xfrm>
            <a:prstGeom prst="rect">
              <a:avLst/>
            </a:prstGeom>
            <a:noFill/>
            <a:ln w="19050" algn="ctr">
              <a:solidFill>
                <a:srgbClr val="FF0000"/>
              </a:solidFill>
              <a:miter lim="800000"/>
              <a:headEnd/>
              <a:tailEnd/>
            </a:ln>
          </p:spPr>
          <p:txBody>
            <a:bodyPr wrap="none" anchor="ctr"/>
            <a:lstStyle/>
            <a:p>
              <a:pPr algn="ctr"/>
              <a:endParaRPr lang="zh-TW" altLang="en-US"/>
            </a:p>
          </p:txBody>
        </p:sp>
        <p:sp>
          <p:nvSpPr>
            <p:cNvPr id="10" name="Rectangle 10"/>
            <p:cNvSpPr>
              <a:spLocks noChangeArrowheads="1"/>
            </p:cNvSpPr>
            <p:nvPr/>
          </p:nvSpPr>
          <p:spPr bwMode="auto">
            <a:xfrm>
              <a:off x="5250" y="1988"/>
              <a:ext cx="576" cy="134"/>
            </a:xfrm>
            <a:prstGeom prst="rect">
              <a:avLst/>
            </a:prstGeom>
            <a:noFill/>
            <a:ln w="19050" algn="ctr">
              <a:solidFill>
                <a:srgbClr val="FF0000"/>
              </a:solidFill>
              <a:miter lim="800000"/>
              <a:headEnd/>
              <a:tailEnd/>
            </a:ln>
          </p:spPr>
          <p:txBody>
            <a:bodyPr wrap="none" anchor="ctr"/>
            <a:lstStyle/>
            <a:p>
              <a:pPr algn="ctr"/>
              <a:endParaRPr lang="zh-TW" altLang="en-US"/>
            </a:p>
          </p:txBody>
        </p:sp>
      </p:grpSp>
      <p:pic>
        <p:nvPicPr>
          <p:cNvPr id="16" name="Picture 27"/>
          <p:cNvPicPr>
            <a:picLocks noChangeAspect="1" noChangeArrowheads="1"/>
          </p:cNvPicPr>
          <p:nvPr/>
        </p:nvPicPr>
        <p:blipFill>
          <a:blip r:embed="rId3" cstate="print"/>
          <a:srcRect/>
          <a:stretch>
            <a:fillRect/>
          </a:stretch>
        </p:blipFill>
        <p:spPr bwMode="auto">
          <a:xfrm>
            <a:off x="2774974" y="5000636"/>
            <a:ext cx="1647825" cy="1771650"/>
          </a:xfrm>
          <a:prstGeom prst="rect">
            <a:avLst/>
          </a:prstGeom>
          <a:noFill/>
          <a:ln w="9525">
            <a:solidFill>
              <a:schemeClr val="tx1"/>
            </a:solidFill>
            <a:miter lim="800000"/>
            <a:headEnd/>
            <a:tailEnd/>
          </a:ln>
        </p:spPr>
      </p:pic>
      <p:sp>
        <p:nvSpPr>
          <p:cNvPr id="19" name="右彎箭號 18"/>
          <p:cNvSpPr/>
          <p:nvPr/>
        </p:nvSpPr>
        <p:spPr>
          <a:xfrm rot="10800000">
            <a:off x="4489486" y="6215082"/>
            <a:ext cx="571504" cy="500066"/>
          </a:xfrm>
          <a:prstGeom prst="bentArrow">
            <a:avLst>
              <a:gd name="adj1" fmla="val 34726"/>
              <a:gd name="adj2" fmla="val 35699"/>
              <a:gd name="adj3" fmla="val 40562"/>
              <a:gd name="adj4" fmla="val 4375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nvGrpSpPr>
          <p:cNvPr id="11" name="Group 26"/>
          <p:cNvGrpSpPr>
            <a:grpSpLocks/>
          </p:cNvGrpSpPr>
          <p:nvPr/>
        </p:nvGrpSpPr>
        <p:grpSpPr bwMode="auto">
          <a:xfrm>
            <a:off x="142844" y="3481403"/>
            <a:ext cx="3209925" cy="2162175"/>
            <a:chOff x="1869" y="1479"/>
            <a:chExt cx="2022" cy="1362"/>
          </a:xfrm>
        </p:grpSpPr>
        <p:pic>
          <p:nvPicPr>
            <p:cNvPr id="12" name="Picture 24"/>
            <p:cNvPicPr>
              <a:picLocks noChangeAspect="1" noChangeArrowheads="1"/>
            </p:cNvPicPr>
            <p:nvPr/>
          </p:nvPicPr>
          <p:blipFill>
            <a:blip r:embed="rId4" cstate="print"/>
            <a:srcRect/>
            <a:stretch>
              <a:fillRect/>
            </a:stretch>
          </p:blipFill>
          <p:spPr bwMode="auto">
            <a:xfrm>
              <a:off x="1869" y="1479"/>
              <a:ext cx="2022" cy="1362"/>
            </a:xfrm>
            <a:prstGeom prst="rect">
              <a:avLst/>
            </a:prstGeom>
            <a:noFill/>
            <a:ln w="9525">
              <a:solidFill>
                <a:schemeClr val="tx1"/>
              </a:solidFill>
              <a:miter lim="800000"/>
              <a:headEnd/>
              <a:tailEnd/>
            </a:ln>
          </p:spPr>
        </p:pic>
        <p:sp>
          <p:nvSpPr>
            <p:cNvPr id="13" name="Rectangle 5"/>
            <p:cNvSpPr>
              <a:spLocks noChangeArrowheads="1"/>
            </p:cNvSpPr>
            <p:nvPr/>
          </p:nvSpPr>
          <p:spPr bwMode="auto">
            <a:xfrm>
              <a:off x="2544" y="1904"/>
              <a:ext cx="1337" cy="174"/>
            </a:xfrm>
            <a:prstGeom prst="rect">
              <a:avLst/>
            </a:prstGeom>
            <a:noFill/>
            <a:ln w="19050" algn="ctr">
              <a:solidFill>
                <a:srgbClr val="FF0000"/>
              </a:solidFill>
              <a:miter lim="800000"/>
              <a:headEnd/>
              <a:tailEnd/>
            </a:ln>
          </p:spPr>
          <p:txBody>
            <a:bodyPr wrap="none" anchor="ctr"/>
            <a:lstStyle/>
            <a:p>
              <a:pPr algn="ctr"/>
              <a:endParaRPr lang="zh-TW" altLang="en-US"/>
            </a:p>
          </p:txBody>
        </p:sp>
        <p:sp>
          <p:nvSpPr>
            <p:cNvPr id="14" name="Rectangle 6"/>
            <p:cNvSpPr>
              <a:spLocks noChangeArrowheads="1"/>
            </p:cNvSpPr>
            <p:nvPr/>
          </p:nvSpPr>
          <p:spPr bwMode="auto">
            <a:xfrm>
              <a:off x="2526" y="1603"/>
              <a:ext cx="308" cy="174"/>
            </a:xfrm>
            <a:prstGeom prst="rect">
              <a:avLst/>
            </a:prstGeom>
            <a:noFill/>
            <a:ln w="19050" algn="ctr">
              <a:solidFill>
                <a:srgbClr val="FF0000"/>
              </a:solidFill>
              <a:miter lim="800000"/>
              <a:headEnd/>
              <a:tailEnd/>
            </a:ln>
          </p:spPr>
          <p:txBody>
            <a:bodyPr wrap="none" anchor="ctr"/>
            <a:lstStyle/>
            <a:p>
              <a:pPr algn="ctr"/>
              <a:endParaRPr lang="zh-TW" altLang="en-US"/>
            </a:p>
          </p:txBody>
        </p:sp>
        <p:sp>
          <p:nvSpPr>
            <p:cNvPr id="15" name="Rectangle 6"/>
            <p:cNvSpPr>
              <a:spLocks noChangeArrowheads="1"/>
            </p:cNvSpPr>
            <p:nvPr/>
          </p:nvSpPr>
          <p:spPr bwMode="auto">
            <a:xfrm>
              <a:off x="2148" y="2586"/>
              <a:ext cx="413" cy="174"/>
            </a:xfrm>
            <a:prstGeom prst="rect">
              <a:avLst/>
            </a:prstGeom>
            <a:noFill/>
            <a:ln w="19050" algn="ctr">
              <a:solidFill>
                <a:srgbClr val="FF0000"/>
              </a:solidFill>
              <a:miter lim="800000"/>
              <a:headEnd/>
              <a:tailEnd/>
            </a:ln>
          </p:spPr>
          <p:txBody>
            <a:bodyPr wrap="none" anchor="ctr"/>
            <a:lstStyle/>
            <a:p>
              <a:pPr algn="ctr"/>
              <a:endParaRPr lang="zh-TW" altLang="en-US"/>
            </a:p>
          </p:txBody>
        </p:sp>
      </p:grpSp>
      <p:sp>
        <p:nvSpPr>
          <p:cNvPr id="20" name="右彎箭號 19"/>
          <p:cNvSpPr/>
          <p:nvPr/>
        </p:nvSpPr>
        <p:spPr>
          <a:xfrm>
            <a:off x="3071802" y="2928934"/>
            <a:ext cx="571504" cy="500066"/>
          </a:xfrm>
          <a:prstGeom prst="bentArrow">
            <a:avLst>
              <a:gd name="adj1" fmla="val 34726"/>
              <a:gd name="adj2" fmla="val 35699"/>
              <a:gd name="adj3" fmla="val 40562"/>
              <a:gd name="adj4" fmla="val 437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Outlines</a:t>
            </a:r>
            <a:endParaRPr lang="zh-TW" altLang="en-US" dirty="0">
              <a:solidFill>
                <a:srgbClr val="002060"/>
              </a:solidFill>
            </a:endParaRPr>
          </a:p>
        </p:txBody>
      </p:sp>
      <p:sp>
        <p:nvSpPr>
          <p:cNvPr id="3" name="內容版面配置區 2"/>
          <p:cNvSpPr>
            <a:spLocks noGrp="1"/>
          </p:cNvSpPr>
          <p:nvPr>
            <p:ph idx="1"/>
          </p:nvPr>
        </p:nvSpPr>
        <p:spPr/>
        <p:txBody>
          <a:bodyPr/>
          <a:lstStyle/>
          <a:p>
            <a:r>
              <a:rPr lang="en-US" altLang="zh-TW" dirty="0" smtClean="0"/>
              <a:t>Introduction</a:t>
            </a:r>
          </a:p>
          <a:p>
            <a:r>
              <a:rPr lang="en-US" altLang="zh-TW" dirty="0" smtClean="0"/>
              <a:t>Installing </a:t>
            </a:r>
            <a:r>
              <a:rPr lang="en-US" altLang="zh-TW" dirty="0" err="1" smtClean="0"/>
              <a:t>Gurobi</a:t>
            </a:r>
            <a:endParaRPr lang="en-US" altLang="zh-TW" dirty="0" smtClean="0"/>
          </a:p>
          <a:p>
            <a:r>
              <a:rPr lang="en-US" altLang="zh-TW" dirty="0" smtClean="0"/>
              <a:t>Creating a visual studio C++ project for </a:t>
            </a:r>
            <a:r>
              <a:rPr lang="en-US" altLang="zh-TW" dirty="0" err="1" smtClean="0"/>
              <a:t>Groubi</a:t>
            </a:r>
            <a:endParaRPr lang="en-US" altLang="zh-TW" dirty="0" smtClean="0"/>
          </a:p>
          <a:p>
            <a:r>
              <a:rPr lang="en-US" altLang="zh-TW" dirty="0" smtClean="0"/>
              <a:t>Building and solving </a:t>
            </a:r>
            <a:r>
              <a:rPr lang="en-US" altLang="zh-TW" dirty="0" err="1" smtClean="0"/>
              <a:t>Gurobi</a:t>
            </a:r>
            <a:r>
              <a:rPr lang="en-US" altLang="zh-TW" dirty="0" smtClean="0"/>
              <a:t> model</a:t>
            </a:r>
          </a:p>
        </p:txBody>
      </p:sp>
      <p:sp>
        <p:nvSpPr>
          <p:cNvPr id="7" name="日期版面配置區 6"/>
          <p:cNvSpPr>
            <a:spLocks noGrp="1"/>
          </p:cNvSpPr>
          <p:nvPr>
            <p:ph type="dt" sz="half" idx="10"/>
          </p:nvPr>
        </p:nvSpPr>
        <p:spPr/>
        <p:txBody>
          <a:bodyPr/>
          <a:lstStyle/>
          <a:p>
            <a:fld id="{824C3B41-FBDF-4552-B3AD-AF82BFF38218}" type="datetime1">
              <a:rPr lang="zh-TW" altLang="en-US" smtClean="0"/>
              <a:pPr/>
              <a:t>2013/10/4</a:t>
            </a:fld>
            <a:endParaRPr lang="zh-TW" altLang="en-US" dirty="0"/>
          </a:p>
        </p:txBody>
      </p:sp>
      <p:sp>
        <p:nvSpPr>
          <p:cNvPr id="8" name="投影片編號版面配置區 7"/>
          <p:cNvSpPr>
            <a:spLocks noGrp="1"/>
          </p:cNvSpPr>
          <p:nvPr>
            <p:ph type="sldNum" sz="quarter" idx="12"/>
          </p:nvPr>
        </p:nvSpPr>
        <p:spPr/>
        <p:txBody>
          <a:bodyPr/>
          <a:lstStyle/>
          <a:p>
            <a:r>
              <a:rPr lang="en-US" altLang="zh-TW" smtClean="0"/>
              <a:t>page: </a:t>
            </a:r>
            <a:fld id="{21DADABD-0112-42FB-B8FA-9FB89AC58F6F}" type="slidenum">
              <a:rPr lang="zh-TW" altLang="en-US" smtClean="0"/>
              <a:pPr/>
              <a:t>2</a:t>
            </a:fld>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Creating Visual C++ Project </a:t>
            </a:r>
            <a:r>
              <a:rPr lang="en-US" altLang="zh-TW" sz="2400" dirty="0" smtClean="0"/>
              <a:t>(4/9)</a:t>
            </a:r>
            <a:endParaRPr lang="zh-TW" altLang="en-US" sz="2400" dirty="0"/>
          </a:p>
        </p:txBody>
      </p:sp>
      <p:sp>
        <p:nvSpPr>
          <p:cNvPr id="3" name="內容版面配置區 2"/>
          <p:cNvSpPr>
            <a:spLocks noGrp="1"/>
          </p:cNvSpPr>
          <p:nvPr>
            <p:ph idx="1"/>
          </p:nvPr>
        </p:nvSpPr>
        <p:spPr/>
        <p:txBody>
          <a:bodyPr/>
          <a:lstStyle/>
          <a:p>
            <a:endParaRPr lang="zh-TW" altLang="en-US"/>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20</a:t>
            </a:fld>
            <a:endParaRPr lang="zh-TW" altLang="en-US" dirty="0"/>
          </a:p>
        </p:txBody>
      </p:sp>
      <p:grpSp>
        <p:nvGrpSpPr>
          <p:cNvPr id="6" name="Group 12"/>
          <p:cNvGrpSpPr>
            <a:grpSpLocks/>
          </p:cNvGrpSpPr>
          <p:nvPr/>
        </p:nvGrpSpPr>
        <p:grpSpPr bwMode="auto">
          <a:xfrm>
            <a:off x="282570" y="1554163"/>
            <a:ext cx="3575050" cy="2519362"/>
            <a:chOff x="3220" y="1437"/>
            <a:chExt cx="2252" cy="1587"/>
          </a:xfrm>
        </p:grpSpPr>
        <p:pic>
          <p:nvPicPr>
            <p:cNvPr id="7" name="Picture 11"/>
            <p:cNvPicPr>
              <a:picLocks noChangeAspect="1" noChangeArrowheads="1"/>
            </p:cNvPicPr>
            <p:nvPr/>
          </p:nvPicPr>
          <p:blipFill>
            <a:blip r:embed="rId2" cstate="print"/>
            <a:srcRect/>
            <a:stretch>
              <a:fillRect/>
            </a:stretch>
          </p:blipFill>
          <p:spPr bwMode="auto">
            <a:xfrm>
              <a:off x="3220" y="1437"/>
              <a:ext cx="2252" cy="1587"/>
            </a:xfrm>
            <a:prstGeom prst="rect">
              <a:avLst/>
            </a:prstGeom>
            <a:noFill/>
            <a:ln w="9525">
              <a:noFill/>
              <a:miter lim="800000"/>
              <a:headEnd/>
              <a:tailEnd/>
            </a:ln>
          </p:spPr>
        </p:pic>
        <p:sp>
          <p:nvSpPr>
            <p:cNvPr id="8" name="Rectangle 5"/>
            <p:cNvSpPr>
              <a:spLocks noChangeArrowheads="1"/>
            </p:cNvSpPr>
            <p:nvPr/>
          </p:nvSpPr>
          <p:spPr bwMode="auto">
            <a:xfrm>
              <a:off x="4008" y="2676"/>
              <a:ext cx="1373" cy="174"/>
            </a:xfrm>
            <a:prstGeom prst="rect">
              <a:avLst/>
            </a:prstGeom>
            <a:noFill/>
            <a:ln w="19050" algn="ctr">
              <a:solidFill>
                <a:srgbClr val="FF0000"/>
              </a:solidFill>
              <a:miter lim="800000"/>
              <a:headEnd/>
              <a:tailEnd/>
            </a:ln>
          </p:spPr>
          <p:txBody>
            <a:bodyPr wrap="none" anchor="ctr"/>
            <a:lstStyle/>
            <a:p>
              <a:pPr algn="ctr"/>
              <a:endParaRPr lang="zh-TW" altLang="en-US"/>
            </a:p>
          </p:txBody>
        </p:sp>
        <p:sp>
          <p:nvSpPr>
            <p:cNvPr id="9" name="Rectangle 6"/>
            <p:cNvSpPr>
              <a:spLocks noChangeArrowheads="1"/>
            </p:cNvSpPr>
            <p:nvPr/>
          </p:nvSpPr>
          <p:spPr bwMode="auto">
            <a:xfrm>
              <a:off x="3902" y="1571"/>
              <a:ext cx="402" cy="174"/>
            </a:xfrm>
            <a:prstGeom prst="rect">
              <a:avLst/>
            </a:prstGeom>
            <a:noFill/>
            <a:ln w="19050" algn="ctr">
              <a:solidFill>
                <a:srgbClr val="FF0000"/>
              </a:solidFill>
              <a:miter lim="800000"/>
              <a:headEnd/>
              <a:tailEnd/>
            </a:ln>
          </p:spPr>
          <p:txBody>
            <a:bodyPr wrap="none" anchor="ctr"/>
            <a:lstStyle/>
            <a:p>
              <a:pPr algn="ctr"/>
              <a:endParaRPr lang="zh-TW" altLang="en-US"/>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2"/>
          <p:cNvGrpSpPr>
            <a:grpSpLocks/>
          </p:cNvGrpSpPr>
          <p:nvPr/>
        </p:nvGrpSpPr>
        <p:grpSpPr bwMode="auto">
          <a:xfrm>
            <a:off x="282570" y="1554163"/>
            <a:ext cx="3575050" cy="2519362"/>
            <a:chOff x="3220" y="1437"/>
            <a:chExt cx="2252" cy="1587"/>
          </a:xfrm>
        </p:grpSpPr>
        <p:pic>
          <p:nvPicPr>
            <p:cNvPr id="15" name="Picture 11"/>
            <p:cNvPicPr>
              <a:picLocks noChangeAspect="1" noChangeArrowheads="1"/>
            </p:cNvPicPr>
            <p:nvPr/>
          </p:nvPicPr>
          <p:blipFill>
            <a:blip r:embed="rId2" cstate="print"/>
            <a:srcRect/>
            <a:stretch>
              <a:fillRect/>
            </a:stretch>
          </p:blipFill>
          <p:spPr bwMode="auto">
            <a:xfrm>
              <a:off x="3220" y="1437"/>
              <a:ext cx="2252" cy="1587"/>
            </a:xfrm>
            <a:prstGeom prst="rect">
              <a:avLst/>
            </a:prstGeom>
            <a:noFill/>
            <a:ln w="9525">
              <a:noFill/>
              <a:miter lim="800000"/>
              <a:headEnd/>
              <a:tailEnd/>
            </a:ln>
          </p:spPr>
        </p:pic>
        <p:sp>
          <p:nvSpPr>
            <p:cNvPr id="16" name="Rectangle 5"/>
            <p:cNvSpPr>
              <a:spLocks noChangeArrowheads="1"/>
            </p:cNvSpPr>
            <p:nvPr/>
          </p:nvSpPr>
          <p:spPr bwMode="auto">
            <a:xfrm>
              <a:off x="4008" y="2676"/>
              <a:ext cx="1373" cy="174"/>
            </a:xfrm>
            <a:prstGeom prst="rect">
              <a:avLst/>
            </a:prstGeom>
            <a:noFill/>
            <a:ln w="19050" algn="ctr">
              <a:solidFill>
                <a:srgbClr val="FF0000"/>
              </a:solidFill>
              <a:miter lim="800000"/>
              <a:headEnd/>
              <a:tailEnd/>
            </a:ln>
          </p:spPr>
          <p:txBody>
            <a:bodyPr wrap="none" anchor="ctr"/>
            <a:lstStyle/>
            <a:p>
              <a:pPr algn="ctr"/>
              <a:endParaRPr lang="zh-TW" altLang="en-US"/>
            </a:p>
          </p:txBody>
        </p:sp>
        <p:sp>
          <p:nvSpPr>
            <p:cNvPr id="17" name="Rectangle 6"/>
            <p:cNvSpPr>
              <a:spLocks noChangeArrowheads="1"/>
            </p:cNvSpPr>
            <p:nvPr/>
          </p:nvSpPr>
          <p:spPr bwMode="auto">
            <a:xfrm>
              <a:off x="3902" y="1571"/>
              <a:ext cx="402" cy="174"/>
            </a:xfrm>
            <a:prstGeom prst="rect">
              <a:avLst/>
            </a:prstGeom>
            <a:noFill/>
            <a:ln w="19050" algn="ctr">
              <a:solidFill>
                <a:srgbClr val="FF0000"/>
              </a:solidFill>
              <a:miter lim="800000"/>
              <a:headEnd/>
              <a:tailEnd/>
            </a:ln>
          </p:spPr>
          <p:txBody>
            <a:bodyPr wrap="none" anchor="ctr"/>
            <a:lstStyle/>
            <a:p>
              <a:pPr algn="ctr"/>
              <a:endParaRPr lang="zh-TW" altLang="en-US"/>
            </a:p>
          </p:txBody>
        </p:sp>
      </p:grpSp>
      <p:pic>
        <p:nvPicPr>
          <p:cNvPr id="6" name="Picture 10"/>
          <p:cNvPicPr>
            <a:picLocks noChangeAspect="1" noChangeArrowheads="1"/>
          </p:cNvPicPr>
          <p:nvPr/>
        </p:nvPicPr>
        <p:blipFill>
          <a:blip r:embed="rId3" cstate="print"/>
          <a:srcRect/>
          <a:stretch>
            <a:fillRect/>
          </a:stretch>
        </p:blipFill>
        <p:spPr bwMode="auto">
          <a:xfrm>
            <a:off x="2586038" y="1473200"/>
            <a:ext cx="5954712" cy="4614863"/>
          </a:xfrm>
          <a:prstGeom prst="rect">
            <a:avLst/>
          </a:prstGeom>
          <a:noFill/>
          <a:ln w="9525">
            <a:noFill/>
            <a:miter lim="800000"/>
            <a:headEnd/>
            <a:tailEnd/>
          </a:ln>
        </p:spPr>
      </p:pic>
      <p:sp>
        <p:nvSpPr>
          <p:cNvPr id="2" name="標題 1"/>
          <p:cNvSpPr>
            <a:spLocks noGrp="1"/>
          </p:cNvSpPr>
          <p:nvPr>
            <p:ph type="title"/>
          </p:nvPr>
        </p:nvSpPr>
        <p:spPr/>
        <p:txBody>
          <a:bodyPr/>
          <a:lstStyle/>
          <a:p>
            <a:r>
              <a:rPr lang="en-US" altLang="zh-TW" dirty="0" smtClean="0"/>
              <a:t>Creating Visual C++ Project </a:t>
            </a:r>
            <a:r>
              <a:rPr lang="en-US" altLang="zh-TW" sz="2400" dirty="0" smtClean="0"/>
              <a:t>(5/9)</a:t>
            </a:r>
            <a:endParaRPr lang="zh-TW" altLang="en-US" sz="2400"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21</a:t>
            </a:fld>
            <a:endParaRPr lang="zh-TW" altLang="en-US" dirty="0"/>
          </a:p>
        </p:txBody>
      </p:sp>
      <p:sp>
        <p:nvSpPr>
          <p:cNvPr id="7" name="Rectangle 6"/>
          <p:cNvSpPr>
            <a:spLocks noChangeArrowheads="1"/>
          </p:cNvSpPr>
          <p:nvPr/>
        </p:nvSpPr>
        <p:spPr bwMode="auto">
          <a:xfrm>
            <a:off x="4306888" y="2039938"/>
            <a:ext cx="3752850" cy="144462"/>
          </a:xfrm>
          <a:prstGeom prst="rect">
            <a:avLst/>
          </a:prstGeom>
          <a:noFill/>
          <a:ln w="19050" algn="ctr">
            <a:solidFill>
              <a:srgbClr val="FF0000"/>
            </a:solidFill>
            <a:miter lim="800000"/>
            <a:headEnd/>
            <a:tailEnd/>
          </a:ln>
        </p:spPr>
        <p:txBody>
          <a:bodyPr wrap="none" anchor="ctr"/>
          <a:lstStyle/>
          <a:p>
            <a:pPr algn="ctr"/>
            <a:endParaRPr lang="zh-TW" altLang="en-US"/>
          </a:p>
        </p:txBody>
      </p:sp>
      <p:sp>
        <p:nvSpPr>
          <p:cNvPr id="8" name="Rectangle 8"/>
          <p:cNvSpPr>
            <a:spLocks noChangeArrowheads="1"/>
          </p:cNvSpPr>
          <p:nvPr/>
        </p:nvSpPr>
        <p:spPr bwMode="auto">
          <a:xfrm>
            <a:off x="3167063" y="2600325"/>
            <a:ext cx="358775" cy="125413"/>
          </a:xfrm>
          <a:prstGeom prst="rect">
            <a:avLst/>
          </a:prstGeom>
          <a:noFill/>
          <a:ln w="19050" algn="ctr">
            <a:solidFill>
              <a:srgbClr val="FF0000"/>
            </a:solidFill>
            <a:miter lim="800000"/>
            <a:headEnd/>
            <a:tailEnd/>
          </a:ln>
        </p:spPr>
        <p:txBody>
          <a:bodyPr wrap="none" anchor="ctr"/>
          <a:lstStyle/>
          <a:p>
            <a:pPr algn="ctr"/>
            <a:endParaRPr lang="zh-TW" altLang="en-US"/>
          </a:p>
        </p:txBody>
      </p:sp>
      <p:sp>
        <p:nvSpPr>
          <p:cNvPr id="9" name="Rectangle 12"/>
          <p:cNvSpPr>
            <a:spLocks noChangeArrowheads="1"/>
          </p:cNvSpPr>
          <p:nvPr/>
        </p:nvSpPr>
        <p:spPr bwMode="auto">
          <a:xfrm>
            <a:off x="2906713" y="2487613"/>
            <a:ext cx="468312" cy="115887"/>
          </a:xfrm>
          <a:prstGeom prst="rect">
            <a:avLst/>
          </a:prstGeom>
          <a:noFill/>
          <a:ln w="19050" algn="ctr">
            <a:solidFill>
              <a:srgbClr val="FF0000"/>
            </a:solidFill>
            <a:miter lim="800000"/>
            <a:headEnd/>
            <a:tailEnd/>
          </a:ln>
        </p:spPr>
        <p:txBody>
          <a:bodyPr wrap="none" anchor="ctr"/>
          <a:lstStyle/>
          <a:p>
            <a:pPr algn="ctr"/>
            <a:endParaRPr lang="zh-TW" altLang="en-US"/>
          </a:p>
        </p:txBody>
      </p:sp>
      <p:pic>
        <p:nvPicPr>
          <p:cNvPr id="19" name="Picture 3"/>
          <p:cNvPicPr>
            <a:picLocks noChangeArrowheads="1"/>
          </p:cNvPicPr>
          <p:nvPr/>
        </p:nvPicPr>
        <p:blipFill>
          <a:blip r:embed="rId4" cstate="print"/>
          <a:srcRect/>
          <a:stretch>
            <a:fillRect/>
          </a:stretch>
        </p:blipFill>
        <p:spPr bwMode="auto">
          <a:xfrm>
            <a:off x="6626765" y="5845192"/>
            <a:ext cx="1864800" cy="169200"/>
          </a:xfrm>
          <a:prstGeom prst="rect">
            <a:avLst/>
          </a:prstGeom>
          <a:noFill/>
          <a:ln w="9525">
            <a:noFill/>
            <a:miter lim="800000"/>
            <a:headEnd/>
            <a:tailEnd/>
          </a:ln>
          <a:effectLst/>
        </p:spPr>
      </p:pic>
      <p:sp>
        <p:nvSpPr>
          <p:cNvPr id="18" name="剪去單一角落矩形 17"/>
          <p:cNvSpPr/>
          <p:nvPr/>
        </p:nvSpPr>
        <p:spPr>
          <a:xfrm>
            <a:off x="4355976" y="3501008"/>
            <a:ext cx="3816424" cy="1008112"/>
          </a:xfrm>
          <a:prstGeom prst="snip1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400" b="1" dirty="0" smtClean="0">
                <a:solidFill>
                  <a:srgbClr val="0033CC"/>
                </a:solidFill>
                <a:latin typeface="Times New Roman" pitchFamily="18" charset="0"/>
                <a:cs typeface="Times New Roman" pitchFamily="18" charset="0"/>
              </a:rPr>
              <a:t>The directory should be modified according to the version of </a:t>
            </a:r>
            <a:r>
              <a:rPr lang="en-US" altLang="zh-TW" sz="1400" b="1" dirty="0" err="1" smtClean="0">
                <a:solidFill>
                  <a:srgbClr val="0033CC"/>
                </a:solidFill>
                <a:latin typeface="Times New Roman" pitchFamily="18" charset="0"/>
                <a:cs typeface="Times New Roman" pitchFamily="18" charset="0"/>
              </a:rPr>
              <a:t>Gurobi</a:t>
            </a:r>
            <a:r>
              <a:rPr lang="en-US" altLang="zh-TW" sz="1400" b="1" dirty="0" smtClean="0">
                <a:solidFill>
                  <a:srgbClr val="0033CC"/>
                </a:solidFill>
                <a:latin typeface="Times New Roman" pitchFamily="18" charset="0"/>
                <a:cs typeface="Times New Roman" pitchFamily="18" charset="0"/>
              </a:rPr>
              <a:t> you installed. Currently the newest version should be </a:t>
            </a:r>
            <a:r>
              <a:rPr lang="en-US" altLang="zh-TW" sz="1400" b="1" dirty="0" smtClean="0">
                <a:solidFill>
                  <a:srgbClr val="FF0000"/>
                </a:solidFill>
                <a:latin typeface="Times New Roman" pitchFamily="18" charset="0"/>
                <a:cs typeface="Times New Roman" pitchFamily="18" charset="0"/>
              </a:rPr>
              <a:t>C:\gurobi501\win32\include</a:t>
            </a:r>
            <a:endParaRPr lang="zh-TW" altLang="en-US" sz="1400" b="1" dirty="0">
              <a:solidFill>
                <a:srgbClr val="FF0000"/>
              </a:solidFill>
              <a:latin typeface="Times New Roman" pitchFamily="18" charset="0"/>
              <a:cs typeface="Times New Roman" pitchFamily="18" charset="0"/>
            </a:endParaRPr>
          </a:p>
        </p:txBody>
      </p:sp>
      <p:grpSp>
        <p:nvGrpSpPr>
          <p:cNvPr id="20" name="群組 19"/>
          <p:cNvGrpSpPr/>
          <p:nvPr/>
        </p:nvGrpSpPr>
        <p:grpSpPr>
          <a:xfrm>
            <a:off x="6974911" y="2211704"/>
            <a:ext cx="571504" cy="1289304"/>
            <a:chOff x="3518527" y="2996952"/>
            <a:chExt cx="571504" cy="1289304"/>
          </a:xfrm>
        </p:grpSpPr>
        <p:cxnSp>
          <p:nvCxnSpPr>
            <p:cNvPr id="21" name="直線單箭頭接點 20"/>
            <p:cNvCxnSpPr/>
            <p:nvPr/>
          </p:nvCxnSpPr>
          <p:spPr>
            <a:xfrm flipH="1" flipV="1">
              <a:off x="4084611" y="2996952"/>
              <a:ext cx="0" cy="503486"/>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rot="5400000">
              <a:off x="3411370" y="3607595"/>
              <a:ext cx="785818" cy="571504"/>
            </a:xfrm>
            <a:prstGeom prst="straightConnector1">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Creating Visual C++ Project </a:t>
            </a:r>
            <a:r>
              <a:rPr lang="en-US" altLang="zh-TW" sz="2400" dirty="0" smtClean="0"/>
              <a:t>(6/9)</a:t>
            </a:r>
            <a:endParaRPr lang="zh-TW" altLang="en-US" sz="2400" dirty="0"/>
          </a:p>
        </p:txBody>
      </p:sp>
      <p:sp>
        <p:nvSpPr>
          <p:cNvPr id="3" name="內容版面配置區 2"/>
          <p:cNvSpPr>
            <a:spLocks noGrp="1"/>
          </p:cNvSpPr>
          <p:nvPr>
            <p:ph idx="1"/>
          </p:nvPr>
        </p:nvSpPr>
        <p:spPr/>
        <p:txBody>
          <a:bodyPr/>
          <a:lstStyle/>
          <a:p>
            <a:pPr>
              <a:buNone/>
            </a:pPr>
            <a:endParaRPr lang="zh-TW" altLang="en-US"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22</a:t>
            </a:fld>
            <a:endParaRPr lang="zh-TW" altLang="en-US" dirty="0"/>
          </a:p>
        </p:txBody>
      </p:sp>
      <p:grpSp>
        <p:nvGrpSpPr>
          <p:cNvPr id="12" name="群組 11"/>
          <p:cNvGrpSpPr/>
          <p:nvPr/>
        </p:nvGrpSpPr>
        <p:grpSpPr>
          <a:xfrm>
            <a:off x="2160588" y="1497013"/>
            <a:ext cx="6046787" cy="4675187"/>
            <a:chOff x="2160588" y="1497013"/>
            <a:chExt cx="6046787" cy="4675187"/>
          </a:xfrm>
        </p:grpSpPr>
        <p:pic>
          <p:nvPicPr>
            <p:cNvPr id="6" name="Picture 12"/>
            <p:cNvPicPr>
              <a:picLocks noChangeAspect="1" noChangeArrowheads="1"/>
            </p:cNvPicPr>
            <p:nvPr/>
          </p:nvPicPr>
          <p:blipFill>
            <a:blip r:embed="rId2" cstate="print"/>
            <a:srcRect/>
            <a:stretch>
              <a:fillRect/>
            </a:stretch>
          </p:blipFill>
          <p:spPr bwMode="auto">
            <a:xfrm>
              <a:off x="2160588" y="1497013"/>
              <a:ext cx="6046787" cy="4675187"/>
            </a:xfrm>
            <a:prstGeom prst="rect">
              <a:avLst/>
            </a:prstGeom>
            <a:noFill/>
            <a:ln w="9525">
              <a:noFill/>
              <a:miter lim="800000"/>
              <a:headEnd/>
              <a:tailEnd/>
            </a:ln>
          </p:spPr>
        </p:pic>
        <p:sp>
          <p:nvSpPr>
            <p:cNvPr id="7" name="Rectangle 6"/>
            <p:cNvSpPr>
              <a:spLocks noChangeArrowheads="1"/>
            </p:cNvSpPr>
            <p:nvPr/>
          </p:nvSpPr>
          <p:spPr bwMode="auto">
            <a:xfrm>
              <a:off x="4078288" y="2781300"/>
              <a:ext cx="3752850" cy="144463"/>
            </a:xfrm>
            <a:prstGeom prst="rect">
              <a:avLst/>
            </a:prstGeom>
            <a:noFill/>
            <a:ln w="19050" algn="ctr">
              <a:solidFill>
                <a:srgbClr val="FF0000"/>
              </a:solidFill>
              <a:miter lim="800000"/>
              <a:headEnd/>
              <a:tailEnd/>
            </a:ln>
          </p:spPr>
          <p:txBody>
            <a:bodyPr wrap="none" anchor="ctr"/>
            <a:lstStyle/>
            <a:p>
              <a:pPr algn="ctr"/>
              <a:endParaRPr lang="zh-TW" altLang="en-US"/>
            </a:p>
          </p:txBody>
        </p:sp>
        <p:sp>
          <p:nvSpPr>
            <p:cNvPr id="8" name="Rectangle 8"/>
            <p:cNvSpPr>
              <a:spLocks noChangeArrowheads="1"/>
            </p:cNvSpPr>
            <p:nvPr/>
          </p:nvSpPr>
          <p:spPr bwMode="auto">
            <a:xfrm>
              <a:off x="2765425" y="3054350"/>
              <a:ext cx="788988" cy="144463"/>
            </a:xfrm>
            <a:prstGeom prst="rect">
              <a:avLst/>
            </a:prstGeom>
            <a:noFill/>
            <a:ln w="19050" algn="ctr">
              <a:solidFill>
                <a:srgbClr val="FF0000"/>
              </a:solidFill>
              <a:miter lim="800000"/>
              <a:headEnd/>
              <a:tailEnd/>
            </a:ln>
          </p:spPr>
          <p:txBody>
            <a:bodyPr wrap="none" anchor="ctr"/>
            <a:lstStyle/>
            <a:p>
              <a:pPr algn="ctr"/>
              <a:endParaRPr lang="zh-TW" altLang="en-US"/>
            </a:p>
          </p:txBody>
        </p:sp>
        <p:sp>
          <p:nvSpPr>
            <p:cNvPr id="9" name="Rectangle 12"/>
            <p:cNvSpPr>
              <a:spLocks noChangeArrowheads="1"/>
            </p:cNvSpPr>
            <p:nvPr/>
          </p:nvSpPr>
          <p:spPr bwMode="auto">
            <a:xfrm>
              <a:off x="2555875" y="2617788"/>
              <a:ext cx="468313" cy="144462"/>
            </a:xfrm>
            <a:prstGeom prst="rect">
              <a:avLst/>
            </a:prstGeom>
            <a:noFill/>
            <a:ln w="19050" algn="ctr">
              <a:solidFill>
                <a:srgbClr val="FF0000"/>
              </a:solidFill>
              <a:miter lim="800000"/>
              <a:headEnd/>
              <a:tailEnd/>
            </a:ln>
          </p:spPr>
          <p:txBody>
            <a:bodyPr wrap="none" anchor="ctr"/>
            <a:lstStyle/>
            <a:p>
              <a:pPr algn="ctr"/>
              <a:endParaRPr lang="zh-TW" altLang="en-US"/>
            </a:p>
          </p:txBody>
        </p:sp>
        <p:pic>
          <p:nvPicPr>
            <p:cNvPr id="41987" name="Picture 3"/>
            <p:cNvPicPr>
              <a:picLocks noChangeArrowheads="1"/>
            </p:cNvPicPr>
            <p:nvPr/>
          </p:nvPicPr>
          <p:blipFill>
            <a:blip r:embed="rId3" cstate="print"/>
            <a:srcRect/>
            <a:stretch>
              <a:fillRect/>
            </a:stretch>
          </p:blipFill>
          <p:spPr bwMode="auto">
            <a:xfrm>
              <a:off x="6215074" y="5895988"/>
              <a:ext cx="1895488" cy="180000"/>
            </a:xfrm>
            <a:prstGeom prst="rect">
              <a:avLst/>
            </a:prstGeom>
            <a:noFill/>
            <a:ln w="9525">
              <a:noFill/>
              <a:miter lim="800000"/>
              <a:headEnd/>
              <a:tailEnd/>
            </a:ln>
            <a:effectLst/>
          </p:spPr>
        </p:pic>
      </p:grpSp>
      <p:sp>
        <p:nvSpPr>
          <p:cNvPr id="13" name="剪去單一角落矩形 12"/>
          <p:cNvSpPr/>
          <p:nvPr/>
        </p:nvSpPr>
        <p:spPr>
          <a:xfrm>
            <a:off x="5220072" y="4221088"/>
            <a:ext cx="2736304" cy="432048"/>
          </a:xfrm>
          <a:prstGeom prst="snip1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400" b="1" dirty="0" smtClean="0">
                <a:solidFill>
                  <a:srgbClr val="FF0000"/>
                </a:solidFill>
                <a:latin typeface="Times New Roman" pitchFamily="18" charset="0"/>
                <a:cs typeface="Times New Roman" pitchFamily="18" charset="0"/>
              </a:rPr>
              <a:t>Multi-threaded Debug (/</a:t>
            </a:r>
            <a:r>
              <a:rPr lang="en-US" altLang="zh-TW" sz="1400" b="1" dirty="0" err="1" smtClean="0">
                <a:solidFill>
                  <a:srgbClr val="FF0000"/>
                </a:solidFill>
                <a:latin typeface="Times New Roman" pitchFamily="18" charset="0"/>
                <a:cs typeface="Times New Roman" pitchFamily="18" charset="0"/>
              </a:rPr>
              <a:t>MTd</a:t>
            </a:r>
            <a:r>
              <a:rPr lang="en-US" altLang="zh-TW" sz="1400" b="1" dirty="0" smtClean="0">
                <a:solidFill>
                  <a:srgbClr val="FF0000"/>
                </a:solidFill>
                <a:latin typeface="Times New Roman" pitchFamily="18" charset="0"/>
                <a:cs typeface="Times New Roman" pitchFamily="18" charset="0"/>
              </a:rPr>
              <a:t>)</a:t>
            </a:r>
            <a:endParaRPr lang="zh-TW" altLang="en-US" sz="1400" b="1" dirty="0">
              <a:solidFill>
                <a:srgbClr val="FF0000"/>
              </a:solidFill>
              <a:latin typeface="Times New Roman" pitchFamily="18" charset="0"/>
              <a:cs typeface="Times New Roman" pitchFamily="18" charset="0"/>
            </a:endParaRPr>
          </a:p>
        </p:txBody>
      </p:sp>
      <p:grpSp>
        <p:nvGrpSpPr>
          <p:cNvPr id="18" name="群組 17"/>
          <p:cNvGrpSpPr/>
          <p:nvPr/>
        </p:nvGrpSpPr>
        <p:grpSpPr>
          <a:xfrm>
            <a:off x="6732240" y="2924944"/>
            <a:ext cx="571504" cy="1289304"/>
            <a:chOff x="3518527" y="2996952"/>
            <a:chExt cx="571504" cy="1289304"/>
          </a:xfrm>
        </p:grpSpPr>
        <p:cxnSp>
          <p:nvCxnSpPr>
            <p:cNvPr id="19" name="直線單箭頭接點 18"/>
            <p:cNvCxnSpPr/>
            <p:nvPr/>
          </p:nvCxnSpPr>
          <p:spPr>
            <a:xfrm flipH="1" flipV="1">
              <a:off x="4084611" y="2996952"/>
              <a:ext cx="0" cy="503486"/>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rot="5400000">
              <a:off x="3411370" y="3607595"/>
              <a:ext cx="785818" cy="571504"/>
            </a:xfrm>
            <a:prstGeom prst="straightConnector1">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Creating Visual C++ Project </a:t>
            </a:r>
            <a:r>
              <a:rPr lang="en-US" altLang="zh-TW" sz="2400" dirty="0" smtClean="0"/>
              <a:t>(7/9)</a:t>
            </a:r>
            <a:endParaRPr lang="zh-TW" altLang="en-US" sz="2400" dirty="0"/>
          </a:p>
        </p:txBody>
      </p:sp>
      <p:sp>
        <p:nvSpPr>
          <p:cNvPr id="3" name="內容版面配置區 2"/>
          <p:cNvSpPr>
            <a:spLocks noGrp="1"/>
          </p:cNvSpPr>
          <p:nvPr>
            <p:ph idx="1"/>
          </p:nvPr>
        </p:nvSpPr>
        <p:spPr/>
        <p:txBody>
          <a:bodyPr/>
          <a:lstStyle/>
          <a:p>
            <a:pPr>
              <a:buNone/>
            </a:pPr>
            <a:endParaRPr lang="zh-TW" altLang="en-US"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23</a:t>
            </a:fld>
            <a:endParaRPr lang="zh-TW" altLang="en-US" dirty="0"/>
          </a:p>
        </p:txBody>
      </p:sp>
      <p:pic>
        <p:nvPicPr>
          <p:cNvPr id="6" name="Picture 16"/>
          <p:cNvPicPr>
            <a:picLocks noChangeAspect="1" noChangeArrowheads="1"/>
          </p:cNvPicPr>
          <p:nvPr/>
        </p:nvPicPr>
        <p:blipFill>
          <a:blip r:embed="rId2" cstate="print"/>
          <a:srcRect/>
          <a:stretch>
            <a:fillRect/>
          </a:stretch>
        </p:blipFill>
        <p:spPr bwMode="auto">
          <a:xfrm>
            <a:off x="2179638" y="1468438"/>
            <a:ext cx="6008687" cy="4613275"/>
          </a:xfrm>
          <a:prstGeom prst="rect">
            <a:avLst/>
          </a:prstGeom>
          <a:noFill/>
          <a:ln w="9525">
            <a:noFill/>
            <a:miter lim="800000"/>
            <a:headEnd/>
            <a:tailEnd/>
          </a:ln>
        </p:spPr>
      </p:pic>
      <p:sp>
        <p:nvSpPr>
          <p:cNvPr id="7" name="Rectangle 8"/>
          <p:cNvSpPr>
            <a:spLocks noChangeArrowheads="1"/>
          </p:cNvSpPr>
          <p:nvPr/>
        </p:nvSpPr>
        <p:spPr bwMode="auto">
          <a:xfrm>
            <a:off x="2678113" y="2809875"/>
            <a:ext cx="468312" cy="125413"/>
          </a:xfrm>
          <a:prstGeom prst="rect">
            <a:avLst/>
          </a:prstGeom>
          <a:noFill/>
          <a:ln w="19050" algn="ctr">
            <a:solidFill>
              <a:srgbClr val="FF0000"/>
            </a:solidFill>
            <a:miter lim="800000"/>
            <a:headEnd/>
            <a:tailEnd/>
          </a:ln>
        </p:spPr>
        <p:txBody>
          <a:bodyPr wrap="none" anchor="ctr"/>
          <a:lstStyle/>
          <a:p>
            <a:pPr algn="ctr"/>
            <a:endParaRPr lang="zh-TW" altLang="en-US"/>
          </a:p>
        </p:txBody>
      </p:sp>
      <p:sp>
        <p:nvSpPr>
          <p:cNvPr id="8" name="Rectangle 12"/>
          <p:cNvSpPr>
            <a:spLocks noChangeArrowheads="1"/>
          </p:cNvSpPr>
          <p:nvPr/>
        </p:nvSpPr>
        <p:spPr bwMode="auto">
          <a:xfrm>
            <a:off x="2506663" y="2587625"/>
            <a:ext cx="468312" cy="125413"/>
          </a:xfrm>
          <a:prstGeom prst="rect">
            <a:avLst/>
          </a:prstGeom>
          <a:noFill/>
          <a:ln w="19050" algn="ctr">
            <a:solidFill>
              <a:srgbClr val="FF0000"/>
            </a:solidFill>
            <a:miter lim="800000"/>
            <a:headEnd/>
            <a:tailEnd/>
          </a:ln>
        </p:spPr>
        <p:txBody>
          <a:bodyPr wrap="none" anchor="ctr"/>
          <a:lstStyle/>
          <a:p>
            <a:pPr algn="ctr"/>
            <a:endParaRPr lang="zh-TW" altLang="en-US"/>
          </a:p>
        </p:txBody>
      </p:sp>
      <p:sp>
        <p:nvSpPr>
          <p:cNvPr id="9" name="Rectangle 6"/>
          <p:cNvSpPr>
            <a:spLocks noChangeArrowheads="1"/>
          </p:cNvSpPr>
          <p:nvPr/>
        </p:nvSpPr>
        <p:spPr bwMode="auto">
          <a:xfrm>
            <a:off x="3908425" y="2027238"/>
            <a:ext cx="4241800" cy="144462"/>
          </a:xfrm>
          <a:prstGeom prst="rect">
            <a:avLst/>
          </a:prstGeom>
          <a:noFill/>
          <a:ln w="19050" algn="ctr">
            <a:solidFill>
              <a:srgbClr val="FF0000"/>
            </a:solidFill>
            <a:miter lim="800000"/>
            <a:headEnd/>
            <a:tailEnd/>
          </a:ln>
        </p:spPr>
        <p:txBody>
          <a:bodyPr wrap="none" anchor="ctr"/>
          <a:lstStyle/>
          <a:p>
            <a:pPr algn="ctr"/>
            <a:endParaRPr lang="zh-TW" altLang="en-US"/>
          </a:p>
        </p:txBody>
      </p:sp>
      <p:pic>
        <p:nvPicPr>
          <p:cNvPr id="10" name="Picture 14"/>
          <p:cNvPicPr>
            <a:picLocks noChangeAspect="1" noChangeArrowheads="1"/>
          </p:cNvPicPr>
          <p:nvPr/>
        </p:nvPicPr>
        <p:blipFill>
          <a:blip r:embed="rId3" cstate="print"/>
          <a:srcRect/>
          <a:stretch>
            <a:fillRect/>
          </a:stretch>
        </p:blipFill>
        <p:spPr bwMode="auto">
          <a:xfrm>
            <a:off x="4676805" y="2919413"/>
            <a:ext cx="4181475" cy="2886075"/>
          </a:xfrm>
          <a:prstGeom prst="rect">
            <a:avLst/>
          </a:prstGeom>
          <a:noFill/>
          <a:ln w="9525">
            <a:noFill/>
            <a:miter lim="800000"/>
            <a:headEnd/>
            <a:tailEnd/>
          </a:ln>
        </p:spPr>
      </p:pic>
      <p:pic>
        <p:nvPicPr>
          <p:cNvPr id="12" name="Picture 3"/>
          <p:cNvPicPr>
            <a:picLocks noChangeArrowheads="1"/>
          </p:cNvPicPr>
          <p:nvPr/>
        </p:nvPicPr>
        <p:blipFill>
          <a:blip r:embed="rId4" cstate="print"/>
          <a:srcRect/>
          <a:stretch>
            <a:fillRect/>
          </a:stretch>
        </p:blipFill>
        <p:spPr bwMode="auto">
          <a:xfrm>
            <a:off x="6248412" y="5843473"/>
            <a:ext cx="1864800" cy="169200"/>
          </a:xfrm>
          <a:prstGeom prst="rect">
            <a:avLst/>
          </a:prstGeom>
          <a:noFill/>
          <a:ln w="9525">
            <a:noFill/>
            <a:miter lim="800000"/>
            <a:headEnd/>
            <a:tailEnd/>
          </a:ln>
          <a:effectLst/>
        </p:spPr>
      </p:pic>
      <p:pic>
        <p:nvPicPr>
          <p:cNvPr id="43010" name="Picture 2"/>
          <p:cNvPicPr>
            <a:picLocks noChangeAspect="1" noChangeArrowheads="1"/>
          </p:cNvPicPr>
          <p:nvPr/>
        </p:nvPicPr>
        <p:blipFill>
          <a:blip r:embed="rId5" cstate="print"/>
          <a:srcRect/>
          <a:stretch>
            <a:fillRect/>
          </a:stretch>
        </p:blipFill>
        <p:spPr bwMode="auto">
          <a:xfrm>
            <a:off x="4732224" y="3278504"/>
            <a:ext cx="3981450" cy="876300"/>
          </a:xfrm>
          <a:prstGeom prst="rect">
            <a:avLst/>
          </a:prstGeom>
          <a:noFill/>
          <a:ln w="9525">
            <a:noFill/>
            <a:miter lim="800000"/>
            <a:headEnd/>
            <a:tailEnd/>
          </a:ln>
          <a:effectLst/>
        </p:spPr>
      </p:pic>
      <p:sp>
        <p:nvSpPr>
          <p:cNvPr id="11" name="Rectangle 6"/>
          <p:cNvSpPr>
            <a:spLocks noChangeArrowheads="1"/>
          </p:cNvSpPr>
          <p:nvPr/>
        </p:nvSpPr>
        <p:spPr bwMode="auto">
          <a:xfrm>
            <a:off x="4727575" y="3284538"/>
            <a:ext cx="2246313" cy="288925"/>
          </a:xfrm>
          <a:prstGeom prst="rect">
            <a:avLst/>
          </a:prstGeom>
          <a:noFill/>
          <a:ln w="19050" algn="ctr">
            <a:solidFill>
              <a:srgbClr val="FF0000"/>
            </a:solidFill>
            <a:miter lim="800000"/>
            <a:headEnd/>
            <a:tailEnd/>
          </a:ln>
        </p:spPr>
        <p:txBody>
          <a:bodyPr wrap="none" anchor="ctr"/>
          <a:lstStyle/>
          <a:p>
            <a:pPr algn="ctr"/>
            <a:endParaRPr lang="zh-TW" altLang="en-US"/>
          </a:p>
        </p:txBody>
      </p:sp>
      <p:sp>
        <p:nvSpPr>
          <p:cNvPr id="15" name="剪去單一角落矩形 14"/>
          <p:cNvSpPr/>
          <p:nvPr/>
        </p:nvSpPr>
        <p:spPr>
          <a:xfrm>
            <a:off x="107504" y="4286256"/>
            <a:ext cx="4608512" cy="928694"/>
          </a:xfrm>
          <a:prstGeom prst="snip1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400" dirty="0" smtClean="0">
                <a:solidFill>
                  <a:srgbClr val="0000FF"/>
                </a:solidFill>
                <a:latin typeface="Times New Roman" pitchFamily="18" charset="0"/>
                <a:cs typeface="Times New Roman" pitchFamily="18" charset="0"/>
              </a:rPr>
              <a:t>Depending on the version of your </a:t>
            </a:r>
            <a:r>
              <a:rPr lang="en-US" altLang="zh-TW" sz="1400" dirty="0" err="1" smtClean="0">
                <a:solidFill>
                  <a:srgbClr val="0000FF"/>
                </a:solidFill>
                <a:latin typeface="Times New Roman" pitchFamily="18" charset="0"/>
                <a:cs typeface="Times New Roman" pitchFamily="18" charset="0"/>
              </a:rPr>
              <a:t>Gurobi</a:t>
            </a:r>
            <a:r>
              <a:rPr lang="en-US" altLang="zh-TW" sz="1400" dirty="0" smtClean="0">
                <a:solidFill>
                  <a:srgbClr val="0000FF"/>
                </a:solidFill>
                <a:latin typeface="Times New Roman" pitchFamily="18" charset="0"/>
                <a:cs typeface="Times New Roman" pitchFamily="18" charset="0"/>
              </a:rPr>
              <a:t> and Visual Studio. For example , if you use 2010, then the first line should be </a:t>
            </a:r>
            <a:r>
              <a:rPr lang="en-US" altLang="zh-TW" sz="1400" b="1" dirty="0" smtClean="0">
                <a:solidFill>
                  <a:srgbClr val="0033CC"/>
                </a:solidFill>
                <a:latin typeface="Times New Roman" pitchFamily="18" charset="0"/>
                <a:cs typeface="Times New Roman" pitchFamily="18" charset="0"/>
              </a:rPr>
              <a:t>C:\</a:t>
            </a:r>
            <a:r>
              <a:rPr lang="en-US" altLang="zh-TW" sz="1400" b="1" dirty="0" smtClean="0">
                <a:solidFill>
                  <a:srgbClr val="FF0000"/>
                </a:solidFill>
                <a:latin typeface="Times New Roman" pitchFamily="18" charset="0"/>
                <a:cs typeface="Times New Roman" pitchFamily="18" charset="0"/>
              </a:rPr>
              <a:t>gurobi501</a:t>
            </a:r>
            <a:r>
              <a:rPr lang="en-US" altLang="zh-TW" sz="1400" b="1" dirty="0" smtClean="0">
                <a:solidFill>
                  <a:srgbClr val="0033CC"/>
                </a:solidFill>
                <a:latin typeface="Times New Roman" pitchFamily="18" charset="0"/>
                <a:cs typeface="Times New Roman" pitchFamily="18" charset="0"/>
              </a:rPr>
              <a:t>\win32\lib\</a:t>
            </a:r>
            <a:r>
              <a:rPr lang="en-US" altLang="zh-TW" sz="1400" b="1" dirty="0" smtClean="0">
                <a:solidFill>
                  <a:srgbClr val="FF0000"/>
                </a:solidFill>
                <a:latin typeface="Times New Roman" pitchFamily="18" charset="0"/>
                <a:cs typeface="Times New Roman" pitchFamily="18" charset="0"/>
              </a:rPr>
              <a:t>gurobi_c++mtd2010.lib</a:t>
            </a:r>
            <a:endParaRPr lang="zh-TW" altLang="en-US" sz="1400" b="1" dirty="0">
              <a:solidFill>
                <a:srgbClr val="FF0000"/>
              </a:solidFill>
              <a:latin typeface="Times New Roman" pitchFamily="18" charset="0"/>
              <a:cs typeface="Times New Roman" pitchFamily="18" charset="0"/>
            </a:endParaRPr>
          </a:p>
        </p:txBody>
      </p:sp>
      <p:grpSp>
        <p:nvGrpSpPr>
          <p:cNvPr id="21" name="群組 20"/>
          <p:cNvGrpSpPr/>
          <p:nvPr/>
        </p:nvGrpSpPr>
        <p:grpSpPr>
          <a:xfrm>
            <a:off x="3518527" y="3500438"/>
            <a:ext cx="1147771" cy="785818"/>
            <a:chOff x="3518527" y="3500438"/>
            <a:chExt cx="1147771" cy="785818"/>
          </a:xfrm>
        </p:grpSpPr>
        <p:cxnSp>
          <p:nvCxnSpPr>
            <p:cNvPr id="17" name="直線單箭頭接點 16"/>
            <p:cNvCxnSpPr/>
            <p:nvPr/>
          </p:nvCxnSpPr>
          <p:spPr>
            <a:xfrm>
              <a:off x="4094794" y="3500438"/>
              <a:ext cx="571504" cy="158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rot="5400000">
              <a:off x="3411370" y="3607595"/>
              <a:ext cx="785818" cy="571504"/>
            </a:xfrm>
            <a:prstGeom prst="straightConnector1">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Creating Visual C++ Project</a:t>
            </a:r>
            <a:r>
              <a:rPr lang="en-US" altLang="zh-TW" sz="2400" dirty="0" smtClean="0"/>
              <a:t> [64-bits]</a:t>
            </a:r>
            <a:r>
              <a:rPr lang="en-US" altLang="zh-TW" dirty="0" smtClean="0"/>
              <a:t> </a:t>
            </a:r>
            <a:r>
              <a:rPr lang="en-US" altLang="zh-TW" sz="2400" dirty="0" smtClean="0"/>
              <a:t>(8/9)</a:t>
            </a:r>
            <a:endParaRPr lang="zh-TW" altLang="en-US" dirty="0"/>
          </a:p>
        </p:txBody>
      </p:sp>
      <p:sp>
        <p:nvSpPr>
          <p:cNvPr id="3" name="內容版面配置區 2"/>
          <p:cNvSpPr>
            <a:spLocks noGrp="1"/>
          </p:cNvSpPr>
          <p:nvPr>
            <p:ph idx="1"/>
          </p:nvPr>
        </p:nvSpPr>
        <p:spPr/>
        <p:txBody>
          <a:bodyPr/>
          <a:lstStyle/>
          <a:p>
            <a:r>
              <a:rPr lang="en-US" altLang="zh-TW" sz="2000" b="1" dirty="0" smtClean="0"/>
              <a:t>For 64-bits </a:t>
            </a:r>
            <a:r>
              <a:rPr lang="en-US" altLang="zh-TW" sz="2000" b="1" dirty="0" err="1" smtClean="0"/>
              <a:t>Gurobi</a:t>
            </a:r>
            <a:r>
              <a:rPr lang="en-US" altLang="zh-TW" sz="2000" b="1" dirty="0" smtClean="0"/>
              <a:t> libraries, Active solution platform has to be modified for 64-bits environment.</a:t>
            </a:r>
          </a:p>
          <a:p>
            <a:r>
              <a:rPr lang="en-US" altLang="zh-TW" sz="2000" dirty="0" smtClean="0"/>
              <a:t>Press the Configuration Manager... button. Under Active solution platform, select New.</a:t>
            </a:r>
            <a:endParaRPr lang="zh-TW" altLang="en-US" sz="2000" b="1" dirty="0" smtClean="0"/>
          </a:p>
          <a:p>
            <a:endParaRPr lang="zh-TW" altLang="en-US"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24</a:t>
            </a:fld>
            <a:endParaRPr lang="zh-TW" altLang="en-US" dirty="0"/>
          </a:p>
        </p:txBody>
      </p:sp>
      <p:pic>
        <p:nvPicPr>
          <p:cNvPr id="107522" name="Picture 2" descr="http://siddhantahuja.files.wordpress.com/2011/07/new-active-solution-platform.png"/>
          <p:cNvPicPr>
            <a:picLocks noChangeAspect="1" noChangeArrowheads="1"/>
          </p:cNvPicPr>
          <p:nvPr/>
        </p:nvPicPr>
        <p:blipFill>
          <a:blip r:embed="rId2" cstate="print"/>
          <a:srcRect/>
          <a:stretch>
            <a:fillRect/>
          </a:stretch>
        </p:blipFill>
        <p:spPr bwMode="auto">
          <a:xfrm>
            <a:off x="3923928" y="3212976"/>
            <a:ext cx="4608512" cy="2894762"/>
          </a:xfrm>
          <a:prstGeom prst="rect">
            <a:avLst/>
          </a:prstGeom>
          <a:noFill/>
        </p:spPr>
      </p:pic>
      <p:grpSp>
        <p:nvGrpSpPr>
          <p:cNvPr id="10" name="群組 9"/>
          <p:cNvGrpSpPr/>
          <p:nvPr/>
        </p:nvGrpSpPr>
        <p:grpSpPr>
          <a:xfrm>
            <a:off x="467544" y="3212976"/>
            <a:ext cx="3196967" cy="1944216"/>
            <a:chOff x="539552" y="2492896"/>
            <a:chExt cx="4392488" cy="2671265"/>
          </a:xfrm>
        </p:grpSpPr>
        <p:pic>
          <p:nvPicPr>
            <p:cNvPr id="8" name="Picture 10"/>
            <p:cNvPicPr>
              <a:picLocks noChangeAspect="1" noChangeArrowheads="1"/>
            </p:cNvPicPr>
            <p:nvPr/>
          </p:nvPicPr>
          <p:blipFill>
            <a:blip r:embed="rId3" cstate="print"/>
            <a:srcRect l="39000" b="52133"/>
            <a:stretch>
              <a:fillRect/>
            </a:stretch>
          </p:blipFill>
          <p:spPr bwMode="auto">
            <a:xfrm>
              <a:off x="539552" y="2492896"/>
              <a:ext cx="4392488" cy="2671265"/>
            </a:xfrm>
            <a:prstGeom prst="rect">
              <a:avLst/>
            </a:prstGeom>
            <a:noFill/>
            <a:ln w="9525">
              <a:solidFill>
                <a:schemeClr val="tx1"/>
              </a:solidFill>
              <a:miter lim="800000"/>
              <a:headEnd/>
              <a:tailEnd/>
            </a:ln>
          </p:spPr>
        </p:pic>
        <p:sp>
          <p:nvSpPr>
            <p:cNvPr id="7" name="Rectangle 12"/>
            <p:cNvSpPr>
              <a:spLocks noChangeArrowheads="1"/>
            </p:cNvSpPr>
            <p:nvPr/>
          </p:nvSpPr>
          <p:spPr bwMode="auto">
            <a:xfrm>
              <a:off x="3491880" y="2915419"/>
              <a:ext cx="1296144" cy="216024"/>
            </a:xfrm>
            <a:prstGeom prst="rect">
              <a:avLst/>
            </a:prstGeom>
            <a:noFill/>
            <a:ln w="19050" algn="ctr">
              <a:solidFill>
                <a:srgbClr val="FF0000"/>
              </a:solidFill>
              <a:miter lim="800000"/>
              <a:headEnd/>
              <a:tailEnd/>
            </a:ln>
          </p:spPr>
          <p:txBody>
            <a:bodyPr wrap="none" anchor="ctr"/>
            <a:lstStyle/>
            <a:p>
              <a:pPr algn="ctr"/>
              <a:endParaRPr lang="zh-TW" altLang="en-U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Creating Visual C++ Project</a:t>
            </a:r>
            <a:r>
              <a:rPr lang="en-US" altLang="zh-TW" sz="2400" dirty="0" smtClean="0"/>
              <a:t> [64-bits]</a:t>
            </a:r>
            <a:r>
              <a:rPr lang="en-US" altLang="zh-TW" dirty="0" smtClean="0"/>
              <a:t> </a:t>
            </a:r>
            <a:r>
              <a:rPr lang="en-US" altLang="zh-TW" sz="2400" dirty="0" smtClean="0"/>
              <a:t>(9/9)</a:t>
            </a:r>
            <a:endParaRPr lang="zh-TW" altLang="en-US" dirty="0"/>
          </a:p>
        </p:txBody>
      </p:sp>
      <p:sp>
        <p:nvSpPr>
          <p:cNvPr id="3" name="內容版面配置區 2"/>
          <p:cNvSpPr>
            <a:spLocks noGrp="1"/>
          </p:cNvSpPr>
          <p:nvPr>
            <p:ph idx="1"/>
          </p:nvPr>
        </p:nvSpPr>
        <p:spPr/>
        <p:txBody>
          <a:bodyPr/>
          <a:lstStyle/>
          <a:p>
            <a:r>
              <a:rPr lang="en-US" altLang="zh-TW" sz="2000" dirty="0" smtClean="0"/>
              <a:t>Set the new platform to x64, and press OK.</a:t>
            </a:r>
            <a:endParaRPr lang="zh-TW" altLang="en-US"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25</a:t>
            </a:fld>
            <a:endParaRPr lang="zh-TW" altLang="en-US" dirty="0"/>
          </a:p>
        </p:txBody>
      </p:sp>
      <p:pic>
        <p:nvPicPr>
          <p:cNvPr id="107524" name="Picture 4" descr="http://siddhantahuja.files.wordpress.com/2011/07/new-solution-platform.png"/>
          <p:cNvPicPr>
            <a:picLocks noChangeAspect="1" noChangeArrowheads="1"/>
          </p:cNvPicPr>
          <p:nvPr/>
        </p:nvPicPr>
        <p:blipFill>
          <a:blip r:embed="rId2" cstate="print"/>
          <a:srcRect/>
          <a:stretch>
            <a:fillRect/>
          </a:stretch>
        </p:blipFill>
        <p:spPr bwMode="auto">
          <a:xfrm>
            <a:off x="323528" y="2204864"/>
            <a:ext cx="3324225" cy="2171701"/>
          </a:xfrm>
          <a:prstGeom prst="rect">
            <a:avLst/>
          </a:prstGeom>
          <a:noFill/>
        </p:spPr>
      </p:pic>
      <p:pic>
        <p:nvPicPr>
          <p:cNvPr id="107526" name="Picture 6" descr="new-configuration-manager.png (716×449)"/>
          <p:cNvPicPr>
            <a:picLocks noChangeAspect="1" noChangeArrowheads="1"/>
          </p:cNvPicPr>
          <p:nvPr/>
        </p:nvPicPr>
        <p:blipFill>
          <a:blip r:embed="rId3" cstate="print"/>
          <a:srcRect/>
          <a:stretch>
            <a:fillRect/>
          </a:stretch>
        </p:blipFill>
        <p:spPr bwMode="auto">
          <a:xfrm>
            <a:off x="3851920" y="2204864"/>
            <a:ext cx="4937599" cy="309634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26</a:t>
            </a:fld>
            <a:endParaRPr lang="zh-TW" altLang="en-US" dirty="0"/>
          </a:p>
        </p:txBody>
      </p:sp>
      <p:sp>
        <p:nvSpPr>
          <p:cNvPr id="6" name="標題 5"/>
          <p:cNvSpPr>
            <a:spLocks noGrp="1"/>
          </p:cNvSpPr>
          <p:nvPr>
            <p:ph type="title"/>
          </p:nvPr>
        </p:nvSpPr>
        <p:spPr/>
        <p:txBody>
          <a:bodyPr>
            <a:normAutofit fontScale="90000"/>
          </a:bodyPr>
          <a:lstStyle/>
          <a:p>
            <a:r>
              <a:rPr lang="en-US" altLang="zh-TW" dirty="0" smtClean="0">
                <a:latin typeface="Arial" pitchFamily="34" charset="0"/>
                <a:cs typeface="Arial" pitchFamily="34" charset="0"/>
              </a:rPr>
              <a:t>Linear Programming – Example 1</a:t>
            </a:r>
            <a:endParaRPr lang="zh-TW" alt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Linear Programming – Example 1</a:t>
            </a:r>
            <a:endParaRPr lang="zh-TW" altLang="en-US" dirty="0"/>
          </a:p>
        </p:txBody>
      </p:sp>
      <p:sp>
        <p:nvSpPr>
          <p:cNvPr id="3" name="內容版面配置區 2"/>
          <p:cNvSpPr>
            <a:spLocks noGrp="1"/>
          </p:cNvSpPr>
          <p:nvPr>
            <p:ph idx="1"/>
          </p:nvPr>
        </p:nvSpPr>
        <p:spPr/>
        <p:txBody>
          <a:bodyPr>
            <a:normAutofit/>
          </a:bodyPr>
          <a:lstStyle/>
          <a:p>
            <a:pPr marL="0" indent="0" algn="just">
              <a:buNone/>
            </a:pPr>
            <a:r>
              <a:rPr lang="en-US" altLang="zh-TW" sz="2200" dirty="0" smtClean="0"/>
              <a:t>YZ Co. produces clay bowls and pots with aboriginal designs and colors. The two primary resources used by the company are skilled and special pottery clay. The two products have the following resource requirements for production and profit per item:</a:t>
            </a:r>
            <a:endParaRPr lang="zh-TW" altLang="en-US" sz="2200"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27</a:t>
            </a:fld>
            <a:endParaRPr lang="zh-TW" altLang="en-US" dirty="0"/>
          </a:p>
        </p:txBody>
      </p:sp>
      <p:graphicFrame>
        <p:nvGraphicFramePr>
          <p:cNvPr id="7" name="表格 6"/>
          <p:cNvGraphicFramePr>
            <a:graphicFrameLocks noGrp="1"/>
          </p:cNvGraphicFramePr>
          <p:nvPr/>
        </p:nvGraphicFramePr>
        <p:xfrm>
          <a:off x="500034" y="3500438"/>
          <a:ext cx="6858048" cy="2194560"/>
        </p:xfrm>
        <a:graphic>
          <a:graphicData uri="http://schemas.openxmlformats.org/drawingml/2006/table">
            <a:tbl>
              <a:tblPr firstRow="1" bandRow="1">
                <a:tableStyleId>{5C22544A-7EE6-4342-B048-85BDC9FD1C3A}</a:tableStyleId>
              </a:tblPr>
              <a:tblGrid>
                <a:gridCol w="1714512"/>
                <a:gridCol w="1714512"/>
                <a:gridCol w="1714512"/>
                <a:gridCol w="1714512"/>
              </a:tblGrid>
              <a:tr h="776888">
                <a:tc>
                  <a:txBody>
                    <a:bodyPr/>
                    <a:lstStyle/>
                    <a:p>
                      <a:pPr algn="ctr"/>
                      <a:r>
                        <a:rPr lang="en-US" altLang="zh-TW" sz="2400" b="1" kern="1200" baseline="0" dirty="0" smtClean="0">
                          <a:solidFill>
                            <a:schemeClr val="tx2">
                              <a:lumMod val="75000"/>
                            </a:schemeClr>
                          </a:solidFill>
                          <a:latin typeface="Arial" pitchFamily="34" charset="0"/>
                          <a:ea typeface="+mn-ea"/>
                          <a:cs typeface="Arial" pitchFamily="34" charset="0"/>
                        </a:rPr>
                        <a:t>Product</a:t>
                      </a:r>
                      <a:endParaRPr lang="zh-TW" altLang="en-US" sz="2400" dirty="0">
                        <a:solidFill>
                          <a:schemeClr val="tx2">
                            <a:lumMod val="75000"/>
                          </a:schemeClr>
                        </a:solidFill>
                        <a:latin typeface="Arial" pitchFamily="34" charset="0"/>
                        <a:cs typeface="Arial" pitchFamily="34" charset="0"/>
                      </a:endParaRPr>
                    </a:p>
                  </a:txBody>
                  <a:tcPr anchor="ctr">
                    <a:solidFill>
                      <a:schemeClr val="tx2">
                        <a:lumMod val="40000"/>
                        <a:lumOff val="60000"/>
                      </a:schemeClr>
                    </a:solidFill>
                  </a:tcPr>
                </a:tc>
                <a:tc>
                  <a:txBody>
                    <a:bodyPr/>
                    <a:lstStyle/>
                    <a:p>
                      <a:pPr algn="ctr"/>
                      <a:r>
                        <a:rPr lang="en-US" altLang="zh-TW" sz="2400" b="1" kern="1200" baseline="0" dirty="0" smtClean="0">
                          <a:solidFill>
                            <a:schemeClr val="tx2">
                              <a:lumMod val="75000"/>
                            </a:schemeClr>
                          </a:solidFill>
                          <a:latin typeface="Arial" pitchFamily="34" charset="0"/>
                          <a:ea typeface="+mn-ea"/>
                          <a:cs typeface="Arial" pitchFamily="34" charset="0"/>
                        </a:rPr>
                        <a:t>Labor</a:t>
                      </a:r>
                    </a:p>
                    <a:p>
                      <a:pPr algn="ctr"/>
                      <a:r>
                        <a:rPr lang="en-US" altLang="zh-TW" sz="2400" dirty="0" smtClean="0">
                          <a:solidFill>
                            <a:schemeClr val="tx2">
                              <a:lumMod val="75000"/>
                            </a:schemeClr>
                          </a:solidFill>
                          <a:latin typeface="Arial" pitchFamily="34" charset="0"/>
                          <a:cs typeface="Arial" pitchFamily="34" charset="0"/>
                        </a:rPr>
                        <a:t>(hr/unit)</a:t>
                      </a:r>
                      <a:endParaRPr lang="zh-TW" altLang="en-US" sz="2400" dirty="0">
                        <a:solidFill>
                          <a:schemeClr val="tx2">
                            <a:lumMod val="75000"/>
                          </a:schemeClr>
                        </a:solidFill>
                        <a:latin typeface="Arial" pitchFamily="34" charset="0"/>
                        <a:cs typeface="Arial" pitchFamily="34" charset="0"/>
                      </a:endParaRPr>
                    </a:p>
                  </a:txBody>
                  <a:tcPr anchor="ctr">
                    <a:solidFill>
                      <a:schemeClr val="tx2">
                        <a:lumMod val="40000"/>
                        <a:lumOff val="60000"/>
                      </a:schemeClr>
                    </a:solidFill>
                  </a:tcPr>
                </a:tc>
                <a:tc>
                  <a:txBody>
                    <a:bodyPr/>
                    <a:lstStyle/>
                    <a:p>
                      <a:pPr algn="ctr"/>
                      <a:r>
                        <a:rPr lang="en-US" altLang="zh-TW" sz="2400" b="1" kern="1200" baseline="0" dirty="0" smtClean="0">
                          <a:solidFill>
                            <a:schemeClr val="tx2">
                              <a:lumMod val="75000"/>
                            </a:schemeClr>
                          </a:solidFill>
                          <a:latin typeface="Arial" pitchFamily="34" charset="0"/>
                          <a:ea typeface="+mn-ea"/>
                          <a:cs typeface="Arial" pitchFamily="34" charset="0"/>
                        </a:rPr>
                        <a:t>Clay</a:t>
                      </a:r>
                    </a:p>
                    <a:p>
                      <a:pPr algn="ctr"/>
                      <a:r>
                        <a:rPr lang="en-US" altLang="zh-TW" sz="2400" dirty="0" smtClean="0">
                          <a:solidFill>
                            <a:schemeClr val="tx2">
                              <a:lumMod val="75000"/>
                            </a:schemeClr>
                          </a:solidFill>
                          <a:latin typeface="Arial" pitchFamily="34" charset="0"/>
                          <a:cs typeface="Arial" pitchFamily="34" charset="0"/>
                        </a:rPr>
                        <a:t>(lb/unit)</a:t>
                      </a:r>
                      <a:endParaRPr lang="zh-TW" altLang="en-US" sz="2400" dirty="0">
                        <a:solidFill>
                          <a:schemeClr val="tx2">
                            <a:lumMod val="75000"/>
                          </a:schemeClr>
                        </a:solidFill>
                        <a:latin typeface="Arial" pitchFamily="34" charset="0"/>
                        <a:cs typeface="Arial" pitchFamily="34" charset="0"/>
                      </a:endParaRPr>
                    </a:p>
                  </a:txBody>
                  <a:tcPr anchor="ctr">
                    <a:solidFill>
                      <a:schemeClr val="tx2">
                        <a:lumMod val="40000"/>
                        <a:lumOff val="60000"/>
                      </a:schemeClr>
                    </a:solidFill>
                  </a:tcPr>
                </a:tc>
                <a:tc>
                  <a:txBody>
                    <a:bodyPr/>
                    <a:lstStyle/>
                    <a:p>
                      <a:pPr algn="ctr"/>
                      <a:r>
                        <a:rPr lang="en-US" altLang="zh-TW" sz="2400" b="1" kern="1200" baseline="0" dirty="0" smtClean="0">
                          <a:solidFill>
                            <a:schemeClr val="tx2">
                              <a:lumMod val="75000"/>
                            </a:schemeClr>
                          </a:solidFill>
                          <a:latin typeface="Arial" pitchFamily="34" charset="0"/>
                          <a:ea typeface="+mn-ea"/>
                          <a:cs typeface="Arial" pitchFamily="34" charset="0"/>
                        </a:rPr>
                        <a:t>Profit</a:t>
                      </a:r>
                    </a:p>
                    <a:p>
                      <a:pPr algn="ctr"/>
                      <a:r>
                        <a:rPr lang="en-US" altLang="zh-TW" sz="2400" b="1" kern="1200" baseline="0" dirty="0" smtClean="0">
                          <a:solidFill>
                            <a:schemeClr val="tx2">
                              <a:lumMod val="75000"/>
                            </a:schemeClr>
                          </a:solidFill>
                          <a:latin typeface="Arial" pitchFamily="34" charset="0"/>
                          <a:ea typeface="+mn-ea"/>
                          <a:cs typeface="Arial" pitchFamily="34" charset="0"/>
                        </a:rPr>
                        <a:t>($/unit)</a:t>
                      </a:r>
                      <a:endParaRPr lang="zh-TW" altLang="en-US" sz="2400" dirty="0">
                        <a:solidFill>
                          <a:schemeClr val="tx2">
                            <a:lumMod val="75000"/>
                          </a:schemeClr>
                        </a:solidFill>
                        <a:latin typeface="Arial" pitchFamily="34" charset="0"/>
                        <a:cs typeface="Arial" pitchFamily="34" charset="0"/>
                      </a:endParaRPr>
                    </a:p>
                  </a:txBody>
                  <a:tcPr anchor="ctr">
                    <a:solidFill>
                      <a:schemeClr val="tx2">
                        <a:lumMod val="40000"/>
                        <a:lumOff val="60000"/>
                      </a:schemeClr>
                    </a:solidFill>
                  </a:tcPr>
                </a:tc>
              </a:tr>
              <a:tr h="431604">
                <a:tc>
                  <a:txBody>
                    <a:bodyPr/>
                    <a:lstStyle/>
                    <a:p>
                      <a:pPr algn="ctr"/>
                      <a:r>
                        <a:rPr lang="en-US" altLang="zh-TW" sz="2400" kern="1200" baseline="0" dirty="0" smtClean="0">
                          <a:solidFill>
                            <a:schemeClr val="dk1"/>
                          </a:solidFill>
                          <a:latin typeface="Arial" pitchFamily="34" charset="0"/>
                          <a:ea typeface="+mn-ea"/>
                          <a:cs typeface="Arial" pitchFamily="34" charset="0"/>
                        </a:rPr>
                        <a:t>Bowl</a:t>
                      </a:r>
                      <a:endParaRPr lang="zh-TW" altLang="en-US" sz="2400" dirty="0">
                        <a:latin typeface="Arial" pitchFamily="34" charset="0"/>
                        <a:cs typeface="Arial" pitchFamily="34" charset="0"/>
                      </a:endParaRPr>
                    </a:p>
                  </a:txBody>
                  <a:tcPr anchor="ctr"/>
                </a:tc>
                <a:tc>
                  <a:txBody>
                    <a:bodyPr/>
                    <a:lstStyle/>
                    <a:p>
                      <a:pPr algn="ctr"/>
                      <a:r>
                        <a:rPr lang="en-US" altLang="zh-TW" sz="2400" kern="1200" baseline="0" dirty="0" smtClean="0">
                          <a:solidFill>
                            <a:schemeClr val="dk1"/>
                          </a:solidFill>
                          <a:latin typeface="Arial" pitchFamily="34" charset="0"/>
                          <a:ea typeface="+mn-ea"/>
                          <a:cs typeface="Arial" pitchFamily="34" charset="0"/>
                        </a:rPr>
                        <a:t>1</a:t>
                      </a:r>
                      <a:endParaRPr lang="zh-TW" altLang="en-US" sz="2400" dirty="0">
                        <a:latin typeface="Arial" pitchFamily="34" charset="0"/>
                        <a:cs typeface="Arial" pitchFamily="34" charset="0"/>
                      </a:endParaRPr>
                    </a:p>
                  </a:txBody>
                  <a:tcPr anchor="ctr"/>
                </a:tc>
                <a:tc>
                  <a:txBody>
                    <a:bodyPr/>
                    <a:lstStyle/>
                    <a:p>
                      <a:pPr algn="ctr"/>
                      <a:r>
                        <a:rPr lang="en-US" altLang="zh-TW" sz="2400" kern="1200" baseline="0" dirty="0" smtClean="0">
                          <a:solidFill>
                            <a:schemeClr val="dk1"/>
                          </a:solidFill>
                          <a:latin typeface="Arial" pitchFamily="34" charset="0"/>
                          <a:ea typeface="+mn-ea"/>
                          <a:cs typeface="Arial" pitchFamily="34" charset="0"/>
                        </a:rPr>
                        <a:t>4</a:t>
                      </a:r>
                      <a:endParaRPr lang="zh-TW" altLang="en-US" sz="2400" dirty="0">
                        <a:latin typeface="Arial" pitchFamily="34" charset="0"/>
                        <a:cs typeface="Arial" pitchFamily="34" charset="0"/>
                      </a:endParaRPr>
                    </a:p>
                  </a:txBody>
                  <a:tcPr anchor="ctr"/>
                </a:tc>
                <a:tc>
                  <a:txBody>
                    <a:bodyPr/>
                    <a:lstStyle/>
                    <a:p>
                      <a:pPr algn="ctr"/>
                      <a:r>
                        <a:rPr lang="en-US" altLang="zh-TW" sz="2400" kern="1200" baseline="0" dirty="0" smtClean="0">
                          <a:solidFill>
                            <a:schemeClr val="dk1"/>
                          </a:solidFill>
                          <a:latin typeface="Arial" pitchFamily="34" charset="0"/>
                          <a:ea typeface="+mn-ea"/>
                          <a:cs typeface="Arial" pitchFamily="34" charset="0"/>
                        </a:rPr>
                        <a:t>40</a:t>
                      </a:r>
                      <a:endParaRPr lang="zh-TW" altLang="en-US" sz="2400" dirty="0">
                        <a:latin typeface="Arial" pitchFamily="34" charset="0"/>
                        <a:cs typeface="Arial" pitchFamily="34" charset="0"/>
                      </a:endParaRPr>
                    </a:p>
                  </a:txBody>
                  <a:tcPr anchor="ctr"/>
                </a:tc>
              </a:tr>
              <a:tr h="431604">
                <a:tc>
                  <a:txBody>
                    <a:bodyPr/>
                    <a:lstStyle/>
                    <a:p>
                      <a:pPr algn="ctr"/>
                      <a:r>
                        <a:rPr lang="en-US" altLang="zh-TW" sz="2400" kern="1200" baseline="0" dirty="0" smtClean="0">
                          <a:solidFill>
                            <a:schemeClr val="dk1"/>
                          </a:solidFill>
                          <a:latin typeface="Arial" pitchFamily="34" charset="0"/>
                          <a:ea typeface="+mn-ea"/>
                          <a:cs typeface="Arial" pitchFamily="34" charset="0"/>
                        </a:rPr>
                        <a:t>Pot</a:t>
                      </a:r>
                      <a:endParaRPr lang="zh-TW" altLang="en-US" sz="2400" dirty="0">
                        <a:latin typeface="Arial" pitchFamily="34" charset="0"/>
                        <a:cs typeface="Arial" pitchFamily="34" charset="0"/>
                      </a:endParaRPr>
                    </a:p>
                  </a:txBody>
                  <a:tcPr anchor="ctr"/>
                </a:tc>
                <a:tc>
                  <a:txBody>
                    <a:bodyPr/>
                    <a:lstStyle/>
                    <a:p>
                      <a:pPr algn="ctr"/>
                      <a:r>
                        <a:rPr lang="en-US" altLang="zh-TW" sz="2400" kern="1200" baseline="0" dirty="0" smtClean="0">
                          <a:solidFill>
                            <a:schemeClr val="dk1"/>
                          </a:solidFill>
                          <a:latin typeface="Arial" pitchFamily="34" charset="0"/>
                          <a:ea typeface="+mn-ea"/>
                          <a:cs typeface="Arial" pitchFamily="34" charset="0"/>
                        </a:rPr>
                        <a:t>2</a:t>
                      </a:r>
                      <a:endParaRPr lang="zh-TW" altLang="en-US" sz="2400" dirty="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kern="1200" baseline="0" dirty="0" smtClean="0">
                          <a:solidFill>
                            <a:schemeClr val="dk1"/>
                          </a:solidFill>
                          <a:latin typeface="Arial" pitchFamily="34" charset="0"/>
                          <a:ea typeface="+mn-ea"/>
                          <a:cs typeface="Arial" pitchFamily="34" charset="0"/>
                        </a:rPr>
                        <a:t>3</a:t>
                      </a:r>
                      <a:endParaRPr lang="zh-TW" altLang="en-US" sz="2400" dirty="0">
                        <a:latin typeface="Arial" pitchFamily="34" charset="0"/>
                        <a:cs typeface="Arial" pitchFamily="34" charset="0"/>
                      </a:endParaRPr>
                    </a:p>
                  </a:txBody>
                  <a:tcPr anchor="ctr"/>
                </a:tc>
                <a:tc>
                  <a:txBody>
                    <a:bodyPr/>
                    <a:lstStyle/>
                    <a:p>
                      <a:pPr algn="ctr"/>
                      <a:r>
                        <a:rPr lang="en-US" altLang="zh-TW" sz="2400" kern="1200" baseline="0" dirty="0" smtClean="0">
                          <a:solidFill>
                            <a:schemeClr val="dk1"/>
                          </a:solidFill>
                          <a:latin typeface="Arial" pitchFamily="34" charset="0"/>
                          <a:ea typeface="+mn-ea"/>
                          <a:cs typeface="Arial" pitchFamily="34" charset="0"/>
                        </a:rPr>
                        <a:t>50</a:t>
                      </a:r>
                      <a:endParaRPr lang="zh-TW" altLang="en-US" sz="2400" dirty="0">
                        <a:latin typeface="Arial" pitchFamily="34" charset="0"/>
                        <a:cs typeface="Arial" pitchFamily="34" charset="0"/>
                      </a:endParaRPr>
                    </a:p>
                  </a:txBody>
                  <a:tcPr anchor="ctr"/>
                </a:tc>
              </a:tr>
              <a:tr h="431604">
                <a:tc>
                  <a:txBody>
                    <a:bodyPr/>
                    <a:lstStyle/>
                    <a:p>
                      <a:pPr algn="ctr"/>
                      <a:r>
                        <a:rPr lang="en-US" altLang="zh-TW" sz="2400" kern="1200" baseline="0" dirty="0" smtClean="0">
                          <a:solidFill>
                            <a:schemeClr val="dk1"/>
                          </a:solidFill>
                          <a:latin typeface="Arial" pitchFamily="34" charset="0"/>
                          <a:ea typeface="+mn-ea"/>
                          <a:cs typeface="Arial" pitchFamily="34" charset="0"/>
                        </a:rPr>
                        <a:t>Available</a:t>
                      </a:r>
                      <a:endParaRPr lang="zh-TW" altLang="en-US" sz="2400" dirty="0">
                        <a:latin typeface="Arial" pitchFamily="34" charset="0"/>
                        <a:cs typeface="Arial" pitchFamily="34" charset="0"/>
                      </a:endParaRPr>
                    </a:p>
                  </a:txBody>
                  <a:tcPr anchor="ctr"/>
                </a:tc>
                <a:tc>
                  <a:txBody>
                    <a:bodyPr/>
                    <a:lstStyle/>
                    <a:p>
                      <a:pPr algn="ctr"/>
                      <a:r>
                        <a:rPr lang="en-US" altLang="zh-TW" sz="2400" kern="1200" baseline="0" dirty="0" smtClean="0">
                          <a:solidFill>
                            <a:schemeClr val="dk1"/>
                          </a:solidFill>
                          <a:latin typeface="Arial" pitchFamily="34" charset="0"/>
                          <a:ea typeface="+mn-ea"/>
                          <a:cs typeface="Arial" pitchFamily="34" charset="0"/>
                        </a:rPr>
                        <a:t>40</a:t>
                      </a:r>
                      <a:endParaRPr lang="zh-TW" altLang="en-US" sz="2400" dirty="0">
                        <a:latin typeface="Arial" pitchFamily="34" charset="0"/>
                        <a:cs typeface="Arial" pitchFamily="34" charset="0"/>
                      </a:endParaRPr>
                    </a:p>
                  </a:txBody>
                  <a:tcPr anchor="ctr"/>
                </a:tc>
                <a:tc>
                  <a:txBody>
                    <a:bodyPr/>
                    <a:lstStyle/>
                    <a:p>
                      <a:pPr algn="ctr"/>
                      <a:r>
                        <a:rPr lang="en-US" altLang="zh-TW" sz="2400" kern="1200" baseline="0" dirty="0" smtClean="0">
                          <a:solidFill>
                            <a:schemeClr val="dk1"/>
                          </a:solidFill>
                          <a:latin typeface="Arial" pitchFamily="34" charset="0"/>
                          <a:ea typeface="+mn-ea"/>
                          <a:cs typeface="Arial" pitchFamily="34" charset="0"/>
                        </a:rPr>
                        <a:t>120</a:t>
                      </a:r>
                      <a:endParaRPr lang="zh-TW" altLang="en-US" sz="2400" dirty="0">
                        <a:latin typeface="Arial" pitchFamily="34" charset="0"/>
                        <a:cs typeface="Arial" pitchFamily="34" charset="0"/>
                      </a:endParaRPr>
                    </a:p>
                  </a:txBody>
                  <a:tcPr anchor="ctr"/>
                </a:tc>
                <a:tc>
                  <a:txBody>
                    <a:bodyPr/>
                    <a:lstStyle/>
                    <a:p>
                      <a:pPr algn="ctr"/>
                      <a:endParaRPr lang="zh-TW" altLang="en-US" sz="2400" dirty="0">
                        <a:latin typeface="Arial" pitchFamily="34" charset="0"/>
                        <a:cs typeface="Arial"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An Example</a:t>
            </a:r>
            <a:endParaRPr lang="zh-TW" altLang="en-US" dirty="0"/>
          </a:p>
        </p:txBody>
      </p:sp>
      <p:sp>
        <p:nvSpPr>
          <p:cNvPr id="3" name="內容版面配置區 2"/>
          <p:cNvSpPr>
            <a:spLocks noGrp="1"/>
          </p:cNvSpPr>
          <p:nvPr>
            <p:ph idx="1"/>
          </p:nvPr>
        </p:nvSpPr>
        <p:spPr/>
        <p:txBody>
          <a:bodyPr>
            <a:normAutofit/>
          </a:bodyPr>
          <a:lstStyle/>
          <a:p>
            <a:pPr marL="0" indent="0">
              <a:buNone/>
            </a:pPr>
            <a:r>
              <a:rPr lang="en-US" altLang="zh-TW" sz="1800" b="1" dirty="0" smtClean="0"/>
              <a:t>Decision variables</a:t>
            </a:r>
            <a:r>
              <a:rPr lang="zh-TW" altLang="en-US" sz="1800" b="1" dirty="0" smtClean="0"/>
              <a:t>：</a:t>
            </a:r>
            <a:endParaRPr lang="en-US" altLang="zh-TW" sz="1800" b="1" dirty="0" smtClean="0"/>
          </a:p>
          <a:p>
            <a:pPr marL="0" indent="0">
              <a:buNone/>
            </a:pPr>
            <a:r>
              <a:rPr lang="en-US" altLang="zh-TW" sz="1800" i="1" dirty="0" smtClean="0"/>
              <a:t>X</a:t>
            </a:r>
            <a:r>
              <a:rPr lang="en-US" altLang="zh-TW" sz="1200" dirty="0" smtClean="0"/>
              <a:t>1</a:t>
            </a:r>
            <a:r>
              <a:rPr lang="zh-TW" altLang="en-US" sz="1800" dirty="0" smtClean="0"/>
              <a:t> </a:t>
            </a:r>
            <a:r>
              <a:rPr lang="en-US" altLang="zh-TW" sz="1800" dirty="0" smtClean="0"/>
              <a:t>: number of bowls to produce</a:t>
            </a:r>
            <a:endParaRPr lang="en-US" altLang="zh-TW" sz="1800" b="1" dirty="0" smtClean="0"/>
          </a:p>
          <a:p>
            <a:pPr marL="0" indent="0">
              <a:buNone/>
            </a:pPr>
            <a:r>
              <a:rPr lang="en-US" altLang="zh-TW" sz="1800" i="1" dirty="0" smtClean="0"/>
              <a:t>X</a:t>
            </a:r>
            <a:r>
              <a:rPr lang="en-US" altLang="zh-TW" sz="1200" dirty="0" smtClean="0"/>
              <a:t>2</a:t>
            </a:r>
            <a:r>
              <a:rPr lang="zh-TW" altLang="en-US" sz="1800" dirty="0" smtClean="0"/>
              <a:t> </a:t>
            </a:r>
            <a:r>
              <a:rPr lang="en-US" altLang="zh-TW" sz="1800" dirty="0" smtClean="0"/>
              <a:t>: number of pots to produce</a:t>
            </a:r>
          </a:p>
          <a:p>
            <a:pPr marL="0" indent="0">
              <a:buNone/>
            </a:pPr>
            <a:endParaRPr lang="en-US" altLang="zh-TW" sz="1800" dirty="0" smtClean="0"/>
          </a:p>
          <a:p>
            <a:pPr marL="0" indent="0">
              <a:buNone/>
            </a:pPr>
            <a:r>
              <a:rPr lang="en-US" altLang="zh-TW" sz="1800" b="1" dirty="0" smtClean="0"/>
              <a:t>Objective function</a:t>
            </a:r>
            <a:r>
              <a:rPr lang="zh-TW" altLang="en-US" sz="1800" b="1" dirty="0" smtClean="0"/>
              <a:t>：</a:t>
            </a:r>
            <a:r>
              <a:rPr lang="en-US" altLang="zh-TW" sz="1800" dirty="0" smtClean="0"/>
              <a:t>Max</a:t>
            </a:r>
            <a:r>
              <a:rPr lang="zh-TW" altLang="en-US" sz="1800" dirty="0" smtClean="0"/>
              <a:t> </a:t>
            </a:r>
            <a:r>
              <a:rPr lang="en-US" altLang="zh-TW" sz="1800" dirty="0" smtClean="0"/>
              <a:t>Z</a:t>
            </a:r>
            <a:r>
              <a:rPr lang="zh-TW" altLang="en-US" sz="1800" dirty="0" smtClean="0"/>
              <a:t> </a:t>
            </a:r>
            <a:r>
              <a:rPr lang="en-US" altLang="zh-TW" sz="1800" dirty="0" smtClean="0"/>
              <a:t>=</a:t>
            </a:r>
            <a:r>
              <a:rPr lang="zh-TW" altLang="en-US" sz="1800" dirty="0" smtClean="0"/>
              <a:t> </a:t>
            </a:r>
            <a:r>
              <a:rPr lang="en-US" altLang="zh-TW" sz="1800" dirty="0" smtClean="0"/>
              <a:t>40</a:t>
            </a:r>
            <a:r>
              <a:rPr lang="en-US" altLang="zh-TW" sz="1800" i="1" dirty="0" smtClean="0"/>
              <a:t>X</a:t>
            </a:r>
            <a:r>
              <a:rPr lang="en-US" altLang="zh-TW" sz="1200" dirty="0" smtClean="0"/>
              <a:t>1</a:t>
            </a:r>
            <a:r>
              <a:rPr lang="en-US" altLang="zh-TW" sz="1800" dirty="0" smtClean="0"/>
              <a:t>+50</a:t>
            </a:r>
            <a:r>
              <a:rPr lang="en-US" altLang="zh-TW" sz="1800" i="1" dirty="0" smtClean="0"/>
              <a:t>X</a:t>
            </a:r>
            <a:r>
              <a:rPr lang="en-US" altLang="zh-TW" sz="1200" dirty="0" smtClean="0"/>
              <a:t>2</a:t>
            </a:r>
            <a:endParaRPr lang="en-US" altLang="zh-TW" sz="1800" dirty="0" smtClean="0"/>
          </a:p>
          <a:p>
            <a:pPr marL="0" indent="0">
              <a:buNone/>
            </a:pPr>
            <a:r>
              <a:rPr lang="en-US" altLang="zh-TW" sz="1800" b="1" dirty="0" smtClean="0"/>
              <a:t>Constraints</a:t>
            </a:r>
            <a:r>
              <a:rPr lang="zh-TW" altLang="en-US" sz="1800" b="1" dirty="0" smtClean="0"/>
              <a:t>：</a:t>
            </a:r>
            <a:endParaRPr lang="zh-TW" altLang="en-US" sz="1800"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28</a:t>
            </a:fld>
            <a:endParaRPr lang="zh-TW" altLang="en-US" dirty="0"/>
          </a:p>
        </p:txBody>
      </p:sp>
      <p:graphicFrame>
        <p:nvGraphicFramePr>
          <p:cNvPr id="8" name="表格 7"/>
          <p:cNvGraphicFramePr>
            <a:graphicFrameLocks noGrp="1"/>
          </p:cNvGraphicFramePr>
          <p:nvPr/>
        </p:nvGraphicFramePr>
        <p:xfrm>
          <a:off x="2500298" y="3500438"/>
          <a:ext cx="2143140" cy="1485900"/>
        </p:xfrm>
        <a:graphic>
          <a:graphicData uri="http://schemas.openxmlformats.org/drawingml/2006/table">
            <a:tbl>
              <a:tblPr/>
              <a:tblGrid>
                <a:gridCol w="476224"/>
                <a:gridCol w="260358"/>
                <a:gridCol w="522034"/>
                <a:gridCol w="260358"/>
                <a:gridCol w="624166"/>
              </a:tblGrid>
              <a:tr h="371475">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en-US" altLang="zh-TW" sz="1600" b="0" i="1" u="none" strike="noStrike" cap="none" normalizeH="0" baseline="0" dirty="0" smtClean="0">
                          <a:ln>
                            <a:noFill/>
                          </a:ln>
                          <a:solidFill>
                            <a:schemeClr val="tx1"/>
                          </a:solidFill>
                          <a:effectLst/>
                          <a:latin typeface="Times New Roman" pitchFamily="18" charset="0"/>
                          <a:ea typeface="標楷體" pitchFamily="65" charset="-120"/>
                        </a:rPr>
                        <a:t>X</a:t>
                      </a:r>
                      <a:r>
                        <a:rPr kumimoji="0" lang="en-US" altLang="zh-TW" sz="1000" b="0" i="0" u="none" strike="noStrike" cap="none" normalizeH="0" baseline="0" dirty="0" smtClean="0">
                          <a:ln>
                            <a:noFill/>
                          </a:ln>
                          <a:solidFill>
                            <a:schemeClr val="tx1"/>
                          </a:solidFill>
                          <a:effectLst/>
                          <a:latin typeface="Times New Roman" pitchFamily="18" charset="0"/>
                          <a:ea typeface="標楷體" pitchFamily="65" charset="-120"/>
                        </a:rPr>
                        <a:t>1</a:t>
                      </a:r>
                      <a:endPar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en-US" altLang="zh-TW" sz="1600" b="0" i="0" u="none" strike="noStrike" cap="none" normalizeH="0" baseline="0" dirty="0" smtClean="0">
                          <a:ln>
                            <a:noFill/>
                          </a:ln>
                          <a:solidFill>
                            <a:schemeClr val="tx1"/>
                          </a:solidFill>
                          <a:effectLst/>
                          <a:latin typeface="Times New Roman" pitchFamily="18" charset="0"/>
                          <a:ea typeface="標楷體" pitchFamily="65" charset="-120"/>
                        </a:rPr>
                        <a:t>+</a:t>
                      </a:r>
                      <a:endPar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defRPr/>
                      </a:pPr>
                      <a:r>
                        <a:rPr kumimoji="0" lang="en-US" altLang="zh-TW" sz="1600" b="0" i="1" u="none" strike="noStrike" cap="none" normalizeH="0" baseline="0" dirty="0" smtClean="0">
                          <a:ln>
                            <a:noFill/>
                          </a:ln>
                          <a:solidFill>
                            <a:schemeClr val="tx1"/>
                          </a:solidFill>
                          <a:effectLst/>
                          <a:latin typeface="Times New Roman" pitchFamily="18" charset="0"/>
                          <a:ea typeface="標楷體" pitchFamily="65" charset="-120"/>
                        </a:rPr>
                        <a:t>2X</a:t>
                      </a:r>
                      <a:r>
                        <a:rPr kumimoji="0" lang="en-US" altLang="zh-TW" sz="1000" b="0" i="0" u="none" strike="noStrike" cap="none" normalizeH="0" baseline="0" dirty="0" smtClean="0">
                          <a:ln>
                            <a:noFill/>
                          </a:ln>
                          <a:solidFill>
                            <a:schemeClr val="tx1"/>
                          </a:solidFill>
                          <a:effectLst/>
                          <a:latin typeface="Times New Roman" pitchFamily="18" charset="0"/>
                          <a:ea typeface="標楷體" pitchFamily="65" charset="-120"/>
                        </a:rPr>
                        <a:t>2</a:t>
                      </a:r>
                      <a:endPar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rPr>
                        <a:t>≤</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en-US" altLang="zh-TW" sz="1600" b="0" i="0" u="none" strike="noStrike" cap="none" normalizeH="0" baseline="0" dirty="0" smtClean="0">
                          <a:ln>
                            <a:noFill/>
                          </a:ln>
                          <a:solidFill>
                            <a:schemeClr val="tx1"/>
                          </a:solidFill>
                          <a:effectLst/>
                          <a:latin typeface="Times New Roman" pitchFamily="18" charset="0"/>
                          <a:ea typeface="標楷體" pitchFamily="65" charset="-120"/>
                        </a:rPr>
                        <a:t>40</a:t>
                      </a:r>
                      <a:endPar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en-US" altLang="zh-TW" sz="1600" b="0" i="1" u="none" strike="noStrike" cap="none" normalizeH="0" baseline="0" dirty="0" smtClean="0">
                          <a:ln>
                            <a:noFill/>
                          </a:ln>
                          <a:solidFill>
                            <a:schemeClr val="tx1"/>
                          </a:solidFill>
                          <a:effectLst/>
                          <a:latin typeface="Times New Roman" pitchFamily="18" charset="0"/>
                          <a:ea typeface="標楷體" pitchFamily="65" charset="-120"/>
                        </a:rPr>
                        <a:t>4X</a:t>
                      </a:r>
                      <a:r>
                        <a:rPr kumimoji="0" lang="en-US" altLang="zh-TW" sz="1000" b="0" i="0" u="none" strike="noStrike" cap="none" normalizeH="0" baseline="0" dirty="0" smtClean="0">
                          <a:ln>
                            <a:noFill/>
                          </a:ln>
                          <a:solidFill>
                            <a:schemeClr val="tx1"/>
                          </a:solidFill>
                          <a:effectLst/>
                          <a:latin typeface="Times New Roman" pitchFamily="18" charset="0"/>
                          <a:ea typeface="標楷體" pitchFamily="65" charset="-120"/>
                        </a:rPr>
                        <a:t>1</a:t>
                      </a:r>
                      <a:endPar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rPr>
                        <a:t>+</a:t>
                      </a:r>
                      <a:endParaRPr kumimoji="0" lang="zh-TW" altLang="en-US" sz="1600" b="0"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en-US" altLang="zh-TW" sz="1600" b="0" i="1" u="none" strike="noStrike" cap="none" normalizeH="0" baseline="0" dirty="0" smtClean="0">
                          <a:ln>
                            <a:noFill/>
                          </a:ln>
                          <a:solidFill>
                            <a:schemeClr val="tx1"/>
                          </a:solidFill>
                          <a:effectLst/>
                          <a:latin typeface="Times New Roman" pitchFamily="18" charset="0"/>
                          <a:ea typeface="標楷體" pitchFamily="65" charset="-120"/>
                        </a:rPr>
                        <a:t>3X</a:t>
                      </a:r>
                      <a:r>
                        <a:rPr kumimoji="0" lang="en-US" altLang="zh-TW" sz="1000" b="0" i="0" u="none" strike="noStrike" cap="none" normalizeH="0" baseline="0" dirty="0" smtClean="0">
                          <a:ln>
                            <a:noFill/>
                          </a:ln>
                          <a:solidFill>
                            <a:schemeClr val="tx1"/>
                          </a:solidFill>
                          <a:effectLst/>
                          <a:latin typeface="Times New Roman" pitchFamily="18" charset="0"/>
                          <a:ea typeface="標楷體" pitchFamily="65" charset="-120"/>
                        </a:rPr>
                        <a:t>2</a:t>
                      </a:r>
                      <a:endPar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rPr>
                        <a:t>≤</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en-US" altLang="zh-TW" sz="1600" b="0" i="0" u="none" strike="noStrike" cap="none" normalizeH="0" baseline="0" dirty="0" smtClean="0">
                          <a:ln>
                            <a:noFill/>
                          </a:ln>
                          <a:solidFill>
                            <a:schemeClr val="tx1"/>
                          </a:solidFill>
                          <a:effectLst/>
                          <a:latin typeface="Times New Roman" pitchFamily="18" charset="0"/>
                          <a:ea typeface="標楷體" pitchFamily="65" charset="-120"/>
                        </a:rPr>
                        <a:t>120</a:t>
                      </a:r>
                      <a:endPar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en-US" altLang="zh-TW" sz="1600" b="0" i="1" u="none" strike="noStrike" cap="none" normalizeH="0" baseline="0" dirty="0" smtClean="0">
                          <a:ln>
                            <a:noFill/>
                          </a:ln>
                          <a:solidFill>
                            <a:schemeClr val="tx1"/>
                          </a:solidFill>
                          <a:effectLst/>
                          <a:latin typeface="Times New Roman" pitchFamily="18" charset="0"/>
                          <a:ea typeface="標楷體" pitchFamily="65" charset="-120"/>
                        </a:rPr>
                        <a:t>X</a:t>
                      </a:r>
                      <a:r>
                        <a:rPr kumimoji="0" lang="en-US" altLang="zh-TW" sz="1000" b="0" i="0" u="none" strike="noStrike" cap="none" normalizeH="0" baseline="0" dirty="0" smtClean="0">
                          <a:ln>
                            <a:noFill/>
                          </a:ln>
                          <a:solidFill>
                            <a:schemeClr val="tx1"/>
                          </a:solidFill>
                          <a:effectLst/>
                          <a:latin typeface="Times New Roman" pitchFamily="18" charset="0"/>
                          <a:ea typeface="標楷體" pitchFamily="65" charset="-120"/>
                        </a:rPr>
                        <a:t>1</a:t>
                      </a:r>
                      <a:endPar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endPar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endPar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rPr>
                        <a:t>≥</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en-US" altLang="zh-TW" sz="1600" b="0" i="0" u="none" strike="noStrike" cap="none" normalizeH="0" baseline="0" dirty="0" smtClean="0">
                          <a:ln>
                            <a:noFill/>
                          </a:ln>
                          <a:solidFill>
                            <a:schemeClr val="tx1"/>
                          </a:solidFill>
                          <a:effectLst/>
                          <a:latin typeface="Times New Roman" pitchFamily="18" charset="0"/>
                          <a:ea typeface="標楷體" pitchFamily="65" charset="-120"/>
                        </a:rPr>
                        <a:t>0</a:t>
                      </a:r>
                      <a:endPar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endPar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endPar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en-US" altLang="zh-TW" sz="1600" b="0" i="1" u="none" strike="noStrike" cap="none" normalizeH="0" baseline="0" smtClean="0">
                          <a:ln>
                            <a:noFill/>
                          </a:ln>
                          <a:solidFill>
                            <a:schemeClr val="tx1"/>
                          </a:solidFill>
                          <a:effectLst/>
                          <a:latin typeface="Times New Roman" pitchFamily="18" charset="0"/>
                          <a:ea typeface="標楷體" pitchFamily="65" charset="-120"/>
                        </a:rPr>
                        <a:t>X</a:t>
                      </a:r>
                      <a:r>
                        <a:rPr kumimoji="0" lang="en-US" altLang="zh-TW" sz="1000" b="0" i="0" u="none" strike="noStrike" cap="none" normalizeH="0" baseline="0" smtClean="0">
                          <a:ln>
                            <a:noFill/>
                          </a:ln>
                          <a:solidFill>
                            <a:schemeClr val="tx1"/>
                          </a:solidFill>
                          <a:effectLst/>
                          <a:latin typeface="Times New Roman" pitchFamily="18" charset="0"/>
                          <a:ea typeface="標楷體" pitchFamily="65" charset="-120"/>
                        </a:rPr>
                        <a:t>2</a:t>
                      </a:r>
                      <a:endParaRPr kumimoji="0" lang="zh-TW" altLang="en-US" sz="1600" b="0"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zh-TW" altLang="en-US" sz="1600" b="0" i="0" u="none" strike="noStrike" cap="none" normalizeH="0" baseline="0" smtClean="0">
                          <a:ln>
                            <a:noFill/>
                          </a:ln>
                          <a:solidFill>
                            <a:schemeClr val="tx1"/>
                          </a:solidFill>
                          <a:effectLst/>
                          <a:latin typeface="Times New Roman" pitchFamily="18" charset="0"/>
                          <a:ea typeface="標楷體" pitchFamily="65" charset="-120"/>
                        </a:rPr>
                        <a:t>≥</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en-US" altLang="zh-TW" sz="1600" b="0" i="0" u="none" strike="noStrike" cap="none" normalizeH="0" baseline="0" dirty="0" smtClean="0">
                          <a:ln>
                            <a:noFill/>
                          </a:ln>
                          <a:solidFill>
                            <a:schemeClr val="tx1"/>
                          </a:solidFill>
                          <a:effectLst/>
                          <a:latin typeface="Times New Roman" pitchFamily="18" charset="0"/>
                          <a:ea typeface="標楷體" pitchFamily="65" charset="-120"/>
                        </a:rPr>
                        <a:t>0</a:t>
                      </a:r>
                      <a:endPar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r>
            </a:tbl>
          </a:graphicData>
        </a:graphic>
      </p:graphicFrame>
      <p:graphicFrame>
        <p:nvGraphicFramePr>
          <p:cNvPr id="9" name="表格 8"/>
          <p:cNvGraphicFramePr>
            <a:graphicFrameLocks noGrp="1"/>
          </p:cNvGraphicFramePr>
          <p:nvPr/>
        </p:nvGraphicFramePr>
        <p:xfrm>
          <a:off x="4714876" y="1500174"/>
          <a:ext cx="4000532" cy="1595204"/>
        </p:xfrm>
        <a:graphic>
          <a:graphicData uri="http://schemas.openxmlformats.org/drawingml/2006/table">
            <a:tbl>
              <a:tblPr firstRow="1" bandRow="1">
                <a:tableStyleId>{5C22544A-7EE6-4342-B048-85BDC9FD1C3A}</a:tableStyleId>
              </a:tblPr>
              <a:tblGrid>
                <a:gridCol w="1143010"/>
                <a:gridCol w="928694"/>
                <a:gridCol w="1000132"/>
                <a:gridCol w="928696"/>
              </a:tblGrid>
              <a:tr h="589364">
                <a:tc>
                  <a:txBody>
                    <a:bodyPr/>
                    <a:lstStyle/>
                    <a:p>
                      <a:pPr algn="ctr"/>
                      <a:r>
                        <a:rPr lang="en-US" altLang="zh-TW" sz="1600" b="1" kern="1200" baseline="0" dirty="0" smtClean="0">
                          <a:solidFill>
                            <a:schemeClr val="tx2">
                              <a:lumMod val="75000"/>
                            </a:schemeClr>
                          </a:solidFill>
                          <a:latin typeface="Arial" pitchFamily="34" charset="0"/>
                          <a:ea typeface="+mn-ea"/>
                          <a:cs typeface="Arial" pitchFamily="34" charset="0"/>
                        </a:rPr>
                        <a:t>Product</a:t>
                      </a:r>
                      <a:endParaRPr lang="zh-TW" altLang="en-US" sz="1600" dirty="0">
                        <a:solidFill>
                          <a:schemeClr val="tx2">
                            <a:lumMod val="75000"/>
                          </a:schemeClr>
                        </a:solidFill>
                        <a:latin typeface="Arial" pitchFamily="34" charset="0"/>
                        <a:cs typeface="Arial" pitchFamily="34" charset="0"/>
                      </a:endParaRPr>
                    </a:p>
                  </a:txBody>
                  <a:tcPr anchor="ctr">
                    <a:solidFill>
                      <a:schemeClr val="tx2">
                        <a:lumMod val="40000"/>
                        <a:lumOff val="60000"/>
                      </a:schemeClr>
                    </a:solidFill>
                  </a:tcPr>
                </a:tc>
                <a:tc>
                  <a:txBody>
                    <a:bodyPr/>
                    <a:lstStyle/>
                    <a:p>
                      <a:pPr algn="ctr"/>
                      <a:r>
                        <a:rPr lang="en-US" altLang="zh-TW" sz="1600" b="1" kern="1200" baseline="0" dirty="0" smtClean="0">
                          <a:solidFill>
                            <a:schemeClr val="tx2">
                              <a:lumMod val="75000"/>
                            </a:schemeClr>
                          </a:solidFill>
                          <a:latin typeface="Arial" pitchFamily="34" charset="0"/>
                          <a:ea typeface="+mn-ea"/>
                          <a:cs typeface="Arial" pitchFamily="34" charset="0"/>
                        </a:rPr>
                        <a:t>Labor</a:t>
                      </a:r>
                    </a:p>
                    <a:p>
                      <a:pPr algn="ctr"/>
                      <a:r>
                        <a:rPr lang="en-US" altLang="zh-TW" sz="1600" dirty="0" smtClean="0">
                          <a:solidFill>
                            <a:schemeClr val="tx2">
                              <a:lumMod val="75000"/>
                            </a:schemeClr>
                          </a:solidFill>
                          <a:latin typeface="Arial" pitchFamily="34" charset="0"/>
                          <a:cs typeface="Arial" pitchFamily="34" charset="0"/>
                        </a:rPr>
                        <a:t>(hr/unit)</a:t>
                      </a:r>
                      <a:endParaRPr lang="zh-TW" altLang="en-US" sz="1600" dirty="0">
                        <a:solidFill>
                          <a:schemeClr val="tx2">
                            <a:lumMod val="75000"/>
                          </a:schemeClr>
                        </a:solidFill>
                        <a:latin typeface="Arial" pitchFamily="34" charset="0"/>
                        <a:cs typeface="Arial" pitchFamily="34" charset="0"/>
                      </a:endParaRPr>
                    </a:p>
                  </a:txBody>
                  <a:tcPr anchor="ctr">
                    <a:solidFill>
                      <a:schemeClr val="tx2">
                        <a:lumMod val="40000"/>
                        <a:lumOff val="60000"/>
                      </a:schemeClr>
                    </a:solidFill>
                  </a:tcPr>
                </a:tc>
                <a:tc>
                  <a:txBody>
                    <a:bodyPr/>
                    <a:lstStyle/>
                    <a:p>
                      <a:pPr algn="ctr"/>
                      <a:r>
                        <a:rPr lang="en-US" altLang="zh-TW" sz="1600" b="1" kern="1200" baseline="0" dirty="0" smtClean="0">
                          <a:solidFill>
                            <a:schemeClr val="tx2">
                              <a:lumMod val="75000"/>
                            </a:schemeClr>
                          </a:solidFill>
                          <a:latin typeface="Arial" pitchFamily="34" charset="0"/>
                          <a:ea typeface="+mn-ea"/>
                          <a:cs typeface="Arial" pitchFamily="34" charset="0"/>
                        </a:rPr>
                        <a:t>Clay</a:t>
                      </a:r>
                    </a:p>
                    <a:p>
                      <a:pPr algn="ctr"/>
                      <a:r>
                        <a:rPr lang="en-US" altLang="zh-TW" sz="1600" dirty="0" smtClean="0">
                          <a:solidFill>
                            <a:schemeClr val="tx2">
                              <a:lumMod val="75000"/>
                            </a:schemeClr>
                          </a:solidFill>
                          <a:latin typeface="Arial" pitchFamily="34" charset="0"/>
                          <a:cs typeface="Arial" pitchFamily="34" charset="0"/>
                        </a:rPr>
                        <a:t>(lb/unit)</a:t>
                      </a:r>
                      <a:endParaRPr lang="zh-TW" altLang="en-US" sz="1600" dirty="0">
                        <a:solidFill>
                          <a:schemeClr val="tx2">
                            <a:lumMod val="75000"/>
                          </a:schemeClr>
                        </a:solidFill>
                        <a:latin typeface="Arial" pitchFamily="34" charset="0"/>
                        <a:cs typeface="Arial" pitchFamily="34" charset="0"/>
                      </a:endParaRPr>
                    </a:p>
                  </a:txBody>
                  <a:tcPr anchor="ctr">
                    <a:solidFill>
                      <a:schemeClr val="tx2">
                        <a:lumMod val="40000"/>
                        <a:lumOff val="60000"/>
                      </a:schemeClr>
                    </a:solidFill>
                  </a:tcPr>
                </a:tc>
                <a:tc>
                  <a:txBody>
                    <a:bodyPr/>
                    <a:lstStyle/>
                    <a:p>
                      <a:pPr algn="ctr"/>
                      <a:r>
                        <a:rPr lang="en-US" altLang="zh-TW" sz="1600" b="1" kern="1200" baseline="0" dirty="0" smtClean="0">
                          <a:solidFill>
                            <a:schemeClr val="tx2">
                              <a:lumMod val="75000"/>
                            </a:schemeClr>
                          </a:solidFill>
                          <a:latin typeface="Arial" pitchFamily="34" charset="0"/>
                          <a:ea typeface="+mn-ea"/>
                          <a:cs typeface="Arial" pitchFamily="34" charset="0"/>
                        </a:rPr>
                        <a:t>Profit</a:t>
                      </a:r>
                    </a:p>
                    <a:p>
                      <a:pPr algn="ctr"/>
                      <a:r>
                        <a:rPr lang="en-US" altLang="zh-TW" sz="1600" b="1" kern="1200" baseline="0" dirty="0" smtClean="0">
                          <a:solidFill>
                            <a:schemeClr val="tx2">
                              <a:lumMod val="75000"/>
                            </a:schemeClr>
                          </a:solidFill>
                          <a:latin typeface="Arial" pitchFamily="34" charset="0"/>
                          <a:ea typeface="+mn-ea"/>
                          <a:cs typeface="Arial" pitchFamily="34" charset="0"/>
                        </a:rPr>
                        <a:t>($/unit)</a:t>
                      </a:r>
                      <a:endParaRPr lang="zh-TW" altLang="en-US" sz="1600" dirty="0">
                        <a:solidFill>
                          <a:schemeClr val="tx2">
                            <a:lumMod val="75000"/>
                          </a:schemeClr>
                        </a:solidFill>
                        <a:latin typeface="Arial" pitchFamily="34" charset="0"/>
                        <a:cs typeface="Arial" pitchFamily="34" charset="0"/>
                      </a:endParaRPr>
                    </a:p>
                  </a:txBody>
                  <a:tcPr anchor="ctr">
                    <a:solidFill>
                      <a:schemeClr val="tx2">
                        <a:lumMod val="40000"/>
                        <a:lumOff val="60000"/>
                      </a:schemeClr>
                    </a:solidFill>
                  </a:tcPr>
                </a:tc>
              </a:tr>
              <a:tr h="327424">
                <a:tc>
                  <a:txBody>
                    <a:bodyPr/>
                    <a:lstStyle/>
                    <a:p>
                      <a:pPr algn="ctr"/>
                      <a:r>
                        <a:rPr lang="en-US" altLang="zh-TW" sz="1600" kern="1200" baseline="0" dirty="0" smtClean="0">
                          <a:solidFill>
                            <a:schemeClr val="dk1"/>
                          </a:solidFill>
                          <a:latin typeface="Arial" pitchFamily="34" charset="0"/>
                          <a:ea typeface="+mn-ea"/>
                          <a:cs typeface="Arial" pitchFamily="34" charset="0"/>
                        </a:rPr>
                        <a:t>Bowl</a:t>
                      </a:r>
                      <a:endParaRPr lang="zh-TW" altLang="en-US" sz="1600" dirty="0">
                        <a:latin typeface="Arial" pitchFamily="34" charset="0"/>
                        <a:cs typeface="Arial" pitchFamily="34" charset="0"/>
                      </a:endParaRPr>
                    </a:p>
                  </a:txBody>
                  <a:tcPr anchor="ctr"/>
                </a:tc>
                <a:tc>
                  <a:txBody>
                    <a:bodyPr/>
                    <a:lstStyle/>
                    <a:p>
                      <a:pPr algn="ctr"/>
                      <a:r>
                        <a:rPr lang="en-US" altLang="zh-TW" sz="1600" kern="1200" baseline="0" dirty="0" smtClean="0">
                          <a:solidFill>
                            <a:schemeClr val="dk1"/>
                          </a:solidFill>
                          <a:latin typeface="Arial" pitchFamily="34" charset="0"/>
                          <a:ea typeface="+mn-ea"/>
                          <a:cs typeface="Arial" pitchFamily="34" charset="0"/>
                        </a:rPr>
                        <a:t>1</a:t>
                      </a:r>
                      <a:endParaRPr lang="zh-TW" altLang="en-US" sz="1600" dirty="0">
                        <a:latin typeface="Arial" pitchFamily="34" charset="0"/>
                        <a:cs typeface="Arial" pitchFamily="34" charset="0"/>
                      </a:endParaRPr>
                    </a:p>
                  </a:txBody>
                  <a:tcPr anchor="ctr"/>
                </a:tc>
                <a:tc>
                  <a:txBody>
                    <a:bodyPr/>
                    <a:lstStyle/>
                    <a:p>
                      <a:pPr algn="ctr"/>
                      <a:r>
                        <a:rPr lang="en-US" altLang="zh-TW" sz="1600" kern="1200" baseline="0" dirty="0" smtClean="0">
                          <a:solidFill>
                            <a:schemeClr val="dk1"/>
                          </a:solidFill>
                          <a:latin typeface="Arial" pitchFamily="34" charset="0"/>
                          <a:ea typeface="+mn-ea"/>
                          <a:cs typeface="Arial" pitchFamily="34" charset="0"/>
                        </a:rPr>
                        <a:t>4</a:t>
                      </a:r>
                      <a:endParaRPr lang="zh-TW" altLang="en-US" sz="1600" dirty="0">
                        <a:latin typeface="Arial" pitchFamily="34" charset="0"/>
                        <a:cs typeface="Arial" pitchFamily="34" charset="0"/>
                      </a:endParaRPr>
                    </a:p>
                  </a:txBody>
                  <a:tcPr anchor="ctr"/>
                </a:tc>
                <a:tc>
                  <a:txBody>
                    <a:bodyPr/>
                    <a:lstStyle/>
                    <a:p>
                      <a:pPr algn="ctr"/>
                      <a:r>
                        <a:rPr lang="en-US" altLang="zh-TW" sz="1600" kern="1200" baseline="0" dirty="0" smtClean="0">
                          <a:solidFill>
                            <a:schemeClr val="dk1"/>
                          </a:solidFill>
                          <a:latin typeface="Arial" pitchFamily="34" charset="0"/>
                          <a:ea typeface="+mn-ea"/>
                          <a:cs typeface="Arial" pitchFamily="34" charset="0"/>
                        </a:rPr>
                        <a:t>40</a:t>
                      </a:r>
                      <a:endParaRPr lang="zh-TW" altLang="en-US" sz="1600" dirty="0">
                        <a:latin typeface="Arial" pitchFamily="34" charset="0"/>
                        <a:cs typeface="Arial" pitchFamily="34" charset="0"/>
                      </a:endParaRPr>
                    </a:p>
                  </a:txBody>
                  <a:tcPr anchor="ctr"/>
                </a:tc>
              </a:tr>
              <a:tr h="327424">
                <a:tc>
                  <a:txBody>
                    <a:bodyPr/>
                    <a:lstStyle/>
                    <a:p>
                      <a:pPr algn="ctr"/>
                      <a:r>
                        <a:rPr lang="en-US" altLang="zh-TW" sz="1600" kern="1200" baseline="0" dirty="0" smtClean="0">
                          <a:solidFill>
                            <a:schemeClr val="dk1"/>
                          </a:solidFill>
                          <a:latin typeface="Arial" pitchFamily="34" charset="0"/>
                          <a:ea typeface="+mn-ea"/>
                          <a:cs typeface="Arial" pitchFamily="34" charset="0"/>
                        </a:rPr>
                        <a:t>Pot</a:t>
                      </a:r>
                      <a:endParaRPr lang="zh-TW" altLang="en-US" sz="1600" dirty="0">
                        <a:latin typeface="Arial" pitchFamily="34" charset="0"/>
                        <a:cs typeface="Arial" pitchFamily="34" charset="0"/>
                      </a:endParaRPr>
                    </a:p>
                  </a:txBody>
                  <a:tcPr anchor="ctr"/>
                </a:tc>
                <a:tc>
                  <a:txBody>
                    <a:bodyPr/>
                    <a:lstStyle/>
                    <a:p>
                      <a:pPr algn="ctr"/>
                      <a:r>
                        <a:rPr lang="en-US" altLang="zh-TW" sz="1600" kern="1200" baseline="0" dirty="0" smtClean="0">
                          <a:solidFill>
                            <a:schemeClr val="dk1"/>
                          </a:solidFill>
                          <a:latin typeface="Arial" pitchFamily="34" charset="0"/>
                          <a:ea typeface="+mn-ea"/>
                          <a:cs typeface="Arial" pitchFamily="34" charset="0"/>
                        </a:rPr>
                        <a:t>2</a:t>
                      </a:r>
                      <a:endParaRPr lang="zh-TW" altLang="en-US" sz="1600" dirty="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kern="1200" baseline="0" dirty="0" smtClean="0">
                          <a:solidFill>
                            <a:schemeClr val="dk1"/>
                          </a:solidFill>
                          <a:latin typeface="Arial" pitchFamily="34" charset="0"/>
                          <a:ea typeface="+mn-ea"/>
                          <a:cs typeface="Arial" pitchFamily="34" charset="0"/>
                        </a:rPr>
                        <a:t>3</a:t>
                      </a:r>
                      <a:endParaRPr lang="zh-TW" altLang="en-US" sz="1600" dirty="0">
                        <a:latin typeface="Arial" pitchFamily="34" charset="0"/>
                        <a:cs typeface="Arial" pitchFamily="34" charset="0"/>
                      </a:endParaRPr>
                    </a:p>
                  </a:txBody>
                  <a:tcPr anchor="ctr"/>
                </a:tc>
                <a:tc>
                  <a:txBody>
                    <a:bodyPr/>
                    <a:lstStyle/>
                    <a:p>
                      <a:pPr algn="ctr"/>
                      <a:r>
                        <a:rPr lang="en-US" altLang="zh-TW" sz="1600" kern="1200" baseline="0" dirty="0" smtClean="0">
                          <a:solidFill>
                            <a:schemeClr val="dk1"/>
                          </a:solidFill>
                          <a:latin typeface="Arial" pitchFamily="34" charset="0"/>
                          <a:ea typeface="+mn-ea"/>
                          <a:cs typeface="Arial" pitchFamily="34" charset="0"/>
                        </a:rPr>
                        <a:t>50</a:t>
                      </a:r>
                      <a:endParaRPr lang="zh-TW" altLang="en-US" sz="1600" dirty="0">
                        <a:latin typeface="Arial" pitchFamily="34" charset="0"/>
                        <a:cs typeface="Arial" pitchFamily="34" charset="0"/>
                      </a:endParaRPr>
                    </a:p>
                  </a:txBody>
                  <a:tcPr anchor="ctr"/>
                </a:tc>
              </a:tr>
              <a:tr h="327424">
                <a:tc>
                  <a:txBody>
                    <a:bodyPr/>
                    <a:lstStyle/>
                    <a:p>
                      <a:pPr algn="ctr"/>
                      <a:r>
                        <a:rPr lang="en-US" altLang="zh-TW" sz="1600" kern="1200" baseline="0" dirty="0" smtClean="0">
                          <a:solidFill>
                            <a:schemeClr val="dk1"/>
                          </a:solidFill>
                          <a:latin typeface="Arial" pitchFamily="34" charset="0"/>
                          <a:ea typeface="+mn-ea"/>
                          <a:cs typeface="Arial" pitchFamily="34" charset="0"/>
                        </a:rPr>
                        <a:t>Available</a:t>
                      </a:r>
                      <a:endParaRPr lang="zh-TW" altLang="en-US" sz="1600" dirty="0">
                        <a:latin typeface="Arial" pitchFamily="34" charset="0"/>
                        <a:cs typeface="Arial" pitchFamily="34" charset="0"/>
                      </a:endParaRPr>
                    </a:p>
                  </a:txBody>
                  <a:tcPr anchor="ctr"/>
                </a:tc>
                <a:tc>
                  <a:txBody>
                    <a:bodyPr/>
                    <a:lstStyle/>
                    <a:p>
                      <a:pPr algn="ctr"/>
                      <a:r>
                        <a:rPr lang="en-US" altLang="zh-TW" sz="1600" kern="1200" baseline="0" dirty="0" smtClean="0">
                          <a:solidFill>
                            <a:schemeClr val="dk1"/>
                          </a:solidFill>
                          <a:latin typeface="Arial" pitchFamily="34" charset="0"/>
                          <a:ea typeface="+mn-ea"/>
                          <a:cs typeface="Arial" pitchFamily="34" charset="0"/>
                        </a:rPr>
                        <a:t>40</a:t>
                      </a:r>
                      <a:endParaRPr lang="zh-TW" altLang="en-US" sz="1600" dirty="0">
                        <a:latin typeface="Arial" pitchFamily="34" charset="0"/>
                        <a:cs typeface="Arial" pitchFamily="34" charset="0"/>
                      </a:endParaRPr>
                    </a:p>
                  </a:txBody>
                  <a:tcPr anchor="ctr"/>
                </a:tc>
                <a:tc>
                  <a:txBody>
                    <a:bodyPr/>
                    <a:lstStyle/>
                    <a:p>
                      <a:pPr algn="ctr"/>
                      <a:r>
                        <a:rPr lang="en-US" altLang="zh-TW" sz="1600" kern="1200" baseline="0" dirty="0" smtClean="0">
                          <a:solidFill>
                            <a:schemeClr val="dk1"/>
                          </a:solidFill>
                          <a:latin typeface="Arial" pitchFamily="34" charset="0"/>
                          <a:ea typeface="+mn-ea"/>
                          <a:cs typeface="Arial" pitchFamily="34" charset="0"/>
                        </a:rPr>
                        <a:t>120</a:t>
                      </a:r>
                      <a:endParaRPr lang="zh-TW" altLang="en-US" sz="1600" dirty="0">
                        <a:latin typeface="Arial" pitchFamily="34" charset="0"/>
                        <a:cs typeface="Arial" pitchFamily="34" charset="0"/>
                      </a:endParaRPr>
                    </a:p>
                  </a:txBody>
                  <a:tcPr anchor="ctr"/>
                </a:tc>
                <a:tc>
                  <a:txBody>
                    <a:bodyPr/>
                    <a:lstStyle/>
                    <a:p>
                      <a:pPr algn="ctr"/>
                      <a:endParaRPr lang="zh-TW" altLang="en-US" sz="1600" dirty="0">
                        <a:latin typeface="Arial" pitchFamily="34" charset="0"/>
                        <a:cs typeface="Arial"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a:t>
            </a:r>
            <a:r>
              <a:rPr lang="zh-TW" altLang="en-US" dirty="0" smtClean="0"/>
              <a:t> </a:t>
            </a:r>
            <a:r>
              <a:rPr lang="en-US" altLang="zh-TW" dirty="0" smtClean="0"/>
              <a:t>elements for </a:t>
            </a:r>
            <a:r>
              <a:rPr lang="en-US" altLang="zh-TW" dirty="0" err="1" smtClean="0"/>
              <a:t>Gurobi</a:t>
            </a:r>
            <a:r>
              <a:rPr lang="en-US" altLang="zh-TW" dirty="0" smtClean="0"/>
              <a:t> model</a:t>
            </a:r>
            <a:endParaRPr lang="zh-TW" altLang="en-US" dirty="0"/>
          </a:p>
        </p:txBody>
      </p:sp>
      <p:sp>
        <p:nvSpPr>
          <p:cNvPr id="3" name="內容版面配置區 2"/>
          <p:cNvSpPr>
            <a:spLocks noGrp="1"/>
          </p:cNvSpPr>
          <p:nvPr>
            <p:ph idx="1"/>
          </p:nvPr>
        </p:nvSpPr>
        <p:spPr/>
        <p:txBody>
          <a:bodyPr/>
          <a:lstStyle/>
          <a:p>
            <a:pPr marL="609600" indent="-609600">
              <a:buFontTx/>
              <a:buAutoNum type="arabicPeriod"/>
            </a:pPr>
            <a:r>
              <a:rPr lang="en-US" altLang="zh-TW" b="1" dirty="0" smtClean="0"/>
              <a:t>Basic Elements</a:t>
            </a:r>
            <a:endParaRPr lang="zh-TW" altLang="en-US" b="1" dirty="0" smtClean="0"/>
          </a:p>
          <a:p>
            <a:pPr marL="609600" indent="-609600">
              <a:buFontTx/>
              <a:buAutoNum type="arabicPeriod"/>
            </a:pPr>
            <a:r>
              <a:rPr lang="en-US" altLang="zh-TW" b="1" dirty="0" smtClean="0"/>
              <a:t>Decision Variables</a:t>
            </a:r>
          </a:p>
          <a:p>
            <a:pPr marL="609600" indent="-609600">
              <a:buFontTx/>
              <a:buAutoNum type="arabicPeriod"/>
            </a:pPr>
            <a:r>
              <a:rPr lang="en-US" altLang="zh-TW" b="1" dirty="0" smtClean="0"/>
              <a:t>Lazy Update</a:t>
            </a:r>
          </a:p>
          <a:p>
            <a:pPr marL="609600" indent="-609600">
              <a:buFontTx/>
              <a:buAutoNum type="arabicPeriod"/>
            </a:pPr>
            <a:r>
              <a:rPr lang="en-US" altLang="zh-TW" b="1" dirty="0" smtClean="0"/>
              <a:t>Constraint</a:t>
            </a:r>
          </a:p>
          <a:p>
            <a:pPr marL="609600" indent="-609600">
              <a:buFontTx/>
              <a:buAutoNum type="arabicPeriod"/>
            </a:pPr>
            <a:r>
              <a:rPr lang="en-US" altLang="zh-TW" b="1" dirty="0" smtClean="0"/>
              <a:t>Objective Function</a:t>
            </a:r>
          </a:p>
          <a:p>
            <a:pPr marL="609600" indent="-609600">
              <a:buFontTx/>
              <a:buAutoNum type="arabicPeriod"/>
            </a:pPr>
            <a:r>
              <a:rPr lang="en-US" altLang="zh-TW" b="1" dirty="0" smtClean="0"/>
              <a:t>Optimization</a:t>
            </a:r>
          </a:p>
          <a:p>
            <a:pPr marL="609600" indent="-609600">
              <a:buFontTx/>
              <a:buAutoNum type="arabicPeriod"/>
            </a:pPr>
            <a:r>
              <a:rPr lang="en-US" altLang="zh-TW" b="1" dirty="0" smtClean="0"/>
              <a:t>Check Optimality and Output Results</a:t>
            </a:r>
          </a:p>
          <a:p>
            <a:pPr marL="609600" indent="-609600">
              <a:buFontTx/>
              <a:buAutoNum type="arabicPeriod"/>
            </a:pPr>
            <a:r>
              <a:rPr lang="en-US" altLang="zh-TW" b="1" dirty="0" smtClean="0"/>
              <a:t>Exception Handling</a:t>
            </a:r>
          </a:p>
          <a:p>
            <a:endParaRPr lang="zh-TW" altLang="en-US"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21DADABD-0112-42FB-B8FA-9FB89AC58F6F}" type="slidenum">
              <a:rPr lang="zh-TW" altLang="en-US" smtClean="0"/>
              <a:pPr/>
              <a:t>29</a:t>
            </a:fld>
            <a:endParaRPr lang="zh-TW"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 </a:t>
            </a:r>
            <a:r>
              <a:rPr lang="en-US" altLang="zh-TW" sz="2400" dirty="0" smtClean="0"/>
              <a:t>(1/4)</a:t>
            </a:r>
            <a:endParaRPr lang="zh-TW" altLang="en-US" sz="2400" dirty="0"/>
          </a:p>
        </p:txBody>
      </p:sp>
      <p:sp>
        <p:nvSpPr>
          <p:cNvPr id="3" name="內容版面配置區 2"/>
          <p:cNvSpPr>
            <a:spLocks noGrp="1"/>
          </p:cNvSpPr>
          <p:nvPr>
            <p:ph idx="1"/>
          </p:nvPr>
        </p:nvSpPr>
        <p:spPr>
          <a:xfrm>
            <a:off x="457200" y="1732615"/>
            <a:ext cx="8229600" cy="4720721"/>
          </a:xfrm>
          <a:solidFill>
            <a:schemeClr val="bg1"/>
          </a:solidFill>
        </p:spPr>
        <p:txBody>
          <a:bodyPr>
            <a:normAutofit lnSpcReduction="10000"/>
          </a:bodyPr>
          <a:lstStyle/>
          <a:p>
            <a:r>
              <a:rPr lang="en-US" altLang="zh-TW" dirty="0" err="1" smtClean="0"/>
              <a:t>Gurobi</a:t>
            </a:r>
            <a:r>
              <a:rPr lang="en-US" altLang="zh-TW" dirty="0" smtClean="0"/>
              <a:t> is a state-of-the-art solver engine for optimization problems, including</a:t>
            </a:r>
          </a:p>
          <a:p>
            <a:pPr lvl="1"/>
            <a:r>
              <a:rPr lang="en-US" altLang="zh-TW" dirty="0" smtClean="0">
                <a:solidFill>
                  <a:srgbClr val="FF0000"/>
                </a:solidFill>
              </a:rPr>
              <a:t>Linear Problem (LP)</a:t>
            </a:r>
          </a:p>
          <a:p>
            <a:pPr lvl="1"/>
            <a:r>
              <a:rPr lang="en-US" altLang="zh-TW" dirty="0" smtClean="0">
                <a:solidFill>
                  <a:srgbClr val="FF0000"/>
                </a:solidFill>
              </a:rPr>
              <a:t>Mixed-Integer Problem (MIP)</a:t>
            </a:r>
          </a:p>
          <a:p>
            <a:pPr lvl="1"/>
            <a:r>
              <a:rPr lang="en-US" altLang="zh-TW" dirty="0" smtClean="0"/>
              <a:t>Quadratic Problem (QP) and Mixed-Integer Quadratic Problem (MIQP) </a:t>
            </a:r>
            <a:r>
              <a:rPr lang="en-US" altLang="zh-TW" sz="1800" dirty="0" smtClean="0">
                <a:solidFill>
                  <a:srgbClr val="006600"/>
                </a:solidFill>
              </a:rPr>
              <a:t>(</a:t>
            </a:r>
            <a:r>
              <a:rPr lang="en-US" altLang="zh-TW" sz="1800" dirty="0" err="1" smtClean="0">
                <a:solidFill>
                  <a:srgbClr val="006600"/>
                </a:solidFill>
              </a:rPr>
              <a:t>Gurobi</a:t>
            </a:r>
            <a:r>
              <a:rPr lang="en-US" altLang="zh-TW" sz="1800" dirty="0" smtClean="0">
                <a:solidFill>
                  <a:srgbClr val="006600"/>
                </a:solidFill>
              </a:rPr>
              <a:t> 4.0 and later version)</a:t>
            </a:r>
          </a:p>
          <a:p>
            <a:pPr lvl="1"/>
            <a:r>
              <a:rPr lang="en-US" altLang="zh-TW" dirty="0" smtClean="0"/>
              <a:t> </a:t>
            </a:r>
            <a:r>
              <a:rPr lang="en-US" altLang="zh-TW" dirty="0" err="1" smtClean="0"/>
              <a:t>Quadratically</a:t>
            </a:r>
            <a:r>
              <a:rPr lang="en-US" altLang="zh-TW" dirty="0" smtClean="0"/>
              <a:t> Constrained Programming (QCP) and Mixed-Integer </a:t>
            </a:r>
            <a:r>
              <a:rPr lang="en-US" altLang="zh-TW" dirty="0" err="1" smtClean="0"/>
              <a:t>Quadratically</a:t>
            </a:r>
            <a:r>
              <a:rPr lang="en-US" altLang="zh-TW" dirty="0" smtClean="0"/>
              <a:t> Constrained Programming (MIQCP) </a:t>
            </a:r>
            <a:r>
              <a:rPr lang="en-US" altLang="zh-TW" sz="1800" dirty="0" smtClean="0">
                <a:solidFill>
                  <a:srgbClr val="006600"/>
                </a:solidFill>
              </a:rPr>
              <a:t>(</a:t>
            </a:r>
            <a:r>
              <a:rPr lang="en-US" altLang="zh-TW" sz="1800" dirty="0" err="1" smtClean="0">
                <a:solidFill>
                  <a:srgbClr val="006600"/>
                </a:solidFill>
              </a:rPr>
              <a:t>Gurobi</a:t>
            </a:r>
            <a:r>
              <a:rPr lang="en-US" altLang="zh-TW" sz="1800" dirty="0" smtClean="0">
                <a:solidFill>
                  <a:srgbClr val="006600"/>
                </a:solidFill>
              </a:rPr>
              <a:t> 5.0 and later version)</a:t>
            </a:r>
            <a:endParaRPr lang="en-US" altLang="zh-TW" dirty="0" smtClean="0"/>
          </a:p>
          <a:p>
            <a:pPr algn="just"/>
            <a:r>
              <a:rPr lang="en-US" altLang="zh-TW" dirty="0" err="1" smtClean="0"/>
              <a:t>Gurobi</a:t>
            </a:r>
            <a:r>
              <a:rPr lang="en-US" altLang="zh-TW" dirty="0" smtClean="0"/>
              <a:t> supports </a:t>
            </a:r>
            <a:r>
              <a:rPr lang="en-US" altLang="zh-TW" b="1" dirty="0" smtClean="0"/>
              <a:t>parallel computing</a:t>
            </a:r>
            <a:r>
              <a:rPr lang="en-US" altLang="zh-TW" dirty="0" smtClean="0"/>
              <a:t> for the modern </a:t>
            </a:r>
            <a:r>
              <a:rPr lang="en-US" altLang="zh-TW" b="1" dirty="0" smtClean="0"/>
              <a:t>multi-core PCs</a:t>
            </a:r>
            <a:r>
              <a:rPr lang="en-US" altLang="zh-TW" dirty="0" smtClean="0"/>
              <a:t>. It also offers </a:t>
            </a:r>
            <a:r>
              <a:rPr lang="en-US" altLang="zh-TW" b="1" dirty="0" err="1" smtClean="0"/>
              <a:t>Groubi</a:t>
            </a:r>
            <a:r>
              <a:rPr lang="en-US" altLang="zh-TW" b="1" dirty="0" smtClean="0"/>
              <a:t> Cloud</a:t>
            </a:r>
            <a:r>
              <a:rPr lang="en-US" altLang="zh-TW" dirty="0" smtClean="0"/>
              <a:t> on the Amazon Elastic Computing Cloud (EC2</a:t>
            </a:r>
            <a:r>
              <a:rPr lang="en-US" altLang="zh-TW" smtClean="0"/>
              <a:t>). </a:t>
            </a:r>
            <a:endParaRPr lang="zh-TW" altLang="en-US"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21DADABD-0112-42FB-B8FA-9FB89AC58F6F}" type="slidenum">
              <a:rPr lang="zh-TW" altLang="en-US" smtClean="0"/>
              <a:pPr/>
              <a:t>3</a:t>
            </a:fld>
            <a:endParaRPr lang="zh-TW"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Linear Programming – model</a:t>
            </a:r>
            <a:endParaRPr lang="zh-TW" altLang="en-US" dirty="0"/>
          </a:p>
        </p:txBody>
      </p:sp>
      <p:sp>
        <p:nvSpPr>
          <p:cNvPr id="3" name="內容版面配置區 2"/>
          <p:cNvSpPr>
            <a:spLocks noGrp="1"/>
          </p:cNvSpPr>
          <p:nvPr>
            <p:ph idx="1"/>
          </p:nvPr>
        </p:nvSpPr>
        <p:spPr/>
        <p:txBody>
          <a:bodyPr>
            <a:normAutofit/>
          </a:bodyPr>
          <a:lstStyle/>
          <a:p>
            <a:pPr marL="0" indent="0">
              <a:buNone/>
            </a:pPr>
            <a:r>
              <a:rPr lang="en-US" altLang="zh-TW" sz="1800" b="1" dirty="0" smtClean="0"/>
              <a:t>Decision variables</a:t>
            </a:r>
            <a:r>
              <a:rPr lang="zh-TW" altLang="en-US" sz="1800" b="1" dirty="0" smtClean="0"/>
              <a:t>：</a:t>
            </a:r>
            <a:endParaRPr lang="en-US" altLang="zh-TW" sz="1800" b="1" dirty="0" smtClean="0"/>
          </a:p>
          <a:p>
            <a:pPr marL="0" indent="0">
              <a:buNone/>
            </a:pPr>
            <a:r>
              <a:rPr lang="en-US" altLang="zh-TW" sz="1800" i="1" dirty="0" smtClean="0"/>
              <a:t>X</a:t>
            </a:r>
            <a:r>
              <a:rPr lang="en-US" altLang="zh-TW" sz="1200" dirty="0" smtClean="0"/>
              <a:t>1</a:t>
            </a:r>
            <a:r>
              <a:rPr lang="zh-TW" altLang="en-US" sz="1800" dirty="0" smtClean="0"/>
              <a:t> </a:t>
            </a:r>
            <a:r>
              <a:rPr lang="en-US" altLang="zh-TW" sz="1800" dirty="0" smtClean="0"/>
              <a:t>: number of bowls to produce</a:t>
            </a:r>
            <a:endParaRPr lang="en-US" altLang="zh-TW" sz="1800" b="1" dirty="0" smtClean="0"/>
          </a:p>
          <a:p>
            <a:pPr marL="0" indent="0">
              <a:buNone/>
            </a:pPr>
            <a:r>
              <a:rPr lang="en-US" altLang="zh-TW" sz="1800" i="1" dirty="0" smtClean="0"/>
              <a:t>X</a:t>
            </a:r>
            <a:r>
              <a:rPr lang="en-US" altLang="zh-TW" sz="1200" dirty="0" smtClean="0"/>
              <a:t>2</a:t>
            </a:r>
            <a:r>
              <a:rPr lang="zh-TW" altLang="en-US" sz="1800" dirty="0" smtClean="0"/>
              <a:t> </a:t>
            </a:r>
            <a:r>
              <a:rPr lang="en-US" altLang="zh-TW" sz="1800" dirty="0" smtClean="0"/>
              <a:t>: number of pots to produce</a:t>
            </a:r>
          </a:p>
          <a:p>
            <a:pPr marL="0" indent="0">
              <a:buNone/>
            </a:pPr>
            <a:endParaRPr lang="en-US" altLang="zh-TW" sz="1800" dirty="0" smtClean="0"/>
          </a:p>
          <a:p>
            <a:pPr marL="0" indent="0">
              <a:buNone/>
            </a:pPr>
            <a:r>
              <a:rPr lang="en-US" altLang="zh-TW" sz="1800" b="1" dirty="0" smtClean="0"/>
              <a:t>Objective function</a:t>
            </a:r>
            <a:r>
              <a:rPr lang="zh-TW" altLang="en-US" sz="1800" b="1" dirty="0" smtClean="0"/>
              <a:t>：</a:t>
            </a:r>
            <a:r>
              <a:rPr lang="en-US" altLang="zh-TW" sz="1800" dirty="0" smtClean="0"/>
              <a:t>Max</a:t>
            </a:r>
            <a:r>
              <a:rPr lang="zh-TW" altLang="en-US" sz="1800" dirty="0" smtClean="0"/>
              <a:t> </a:t>
            </a:r>
            <a:r>
              <a:rPr lang="en-US" altLang="zh-TW" sz="1800" dirty="0" smtClean="0"/>
              <a:t>Z</a:t>
            </a:r>
            <a:r>
              <a:rPr lang="zh-TW" altLang="en-US" sz="1800" dirty="0" smtClean="0"/>
              <a:t> </a:t>
            </a:r>
            <a:r>
              <a:rPr lang="en-US" altLang="zh-TW" sz="1800" dirty="0" smtClean="0"/>
              <a:t>=</a:t>
            </a:r>
            <a:r>
              <a:rPr lang="zh-TW" altLang="en-US" sz="1800" dirty="0" smtClean="0"/>
              <a:t> </a:t>
            </a:r>
            <a:r>
              <a:rPr lang="en-US" altLang="zh-TW" sz="1800" dirty="0" smtClean="0"/>
              <a:t>40</a:t>
            </a:r>
            <a:r>
              <a:rPr lang="en-US" altLang="zh-TW" sz="1800" i="1" dirty="0" smtClean="0"/>
              <a:t>X</a:t>
            </a:r>
            <a:r>
              <a:rPr lang="en-US" altLang="zh-TW" sz="1200" dirty="0" smtClean="0"/>
              <a:t>1</a:t>
            </a:r>
            <a:r>
              <a:rPr lang="en-US" altLang="zh-TW" sz="1800" dirty="0" smtClean="0"/>
              <a:t>+50</a:t>
            </a:r>
            <a:r>
              <a:rPr lang="en-US" altLang="zh-TW" sz="1800" i="1" dirty="0" smtClean="0"/>
              <a:t>X</a:t>
            </a:r>
            <a:r>
              <a:rPr lang="en-US" altLang="zh-TW" sz="1200" dirty="0" smtClean="0"/>
              <a:t>2</a:t>
            </a:r>
            <a:endParaRPr lang="en-US" altLang="zh-TW" sz="1800" dirty="0" smtClean="0"/>
          </a:p>
          <a:p>
            <a:pPr marL="0" indent="0">
              <a:buNone/>
            </a:pPr>
            <a:r>
              <a:rPr lang="en-US" altLang="zh-TW" sz="1800" b="1" dirty="0" smtClean="0"/>
              <a:t>Constraints</a:t>
            </a:r>
            <a:r>
              <a:rPr lang="zh-TW" altLang="en-US" sz="1800" b="1" dirty="0" smtClean="0"/>
              <a:t>：</a:t>
            </a:r>
            <a:endParaRPr lang="zh-TW" altLang="en-US" sz="1800"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30</a:t>
            </a:fld>
            <a:endParaRPr lang="zh-TW" altLang="en-US" dirty="0"/>
          </a:p>
        </p:txBody>
      </p:sp>
      <p:graphicFrame>
        <p:nvGraphicFramePr>
          <p:cNvPr id="8" name="表格 7"/>
          <p:cNvGraphicFramePr>
            <a:graphicFrameLocks noGrp="1"/>
          </p:cNvGraphicFramePr>
          <p:nvPr/>
        </p:nvGraphicFramePr>
        <p:xfrm>
          <a:off x="2500298" y="3500438"/>
          <a:ext cx="2143140" cy="1485900"/>
        </p:xfrm>
        <a:graphic>
          <a:graphicData uri="http://schemas.openxmlformats.org/drawingml/2006/table">
            <a:tbl>
              <a:tblPr/>
              <a:tblGrid>
                <a:gridCol w="476224"/>
                <a:gridCol w="260358"/>
                <a:gridCol w="522034"/>
                <a:gridCol w="260358"/>
                <a:gridCol w="624166"/>
              </a:tblGrid>
              <a:tr h="371475">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en-US" altLang="zh-TW" sz="1600" b="0" i="0" u="none" strike="noStrike" cap="none" normalizeH="0" baseline="0" dirty="0" smtClean="0">
                          <a:ln>
                            <a:noFill/>
                          </a:ln>
                          <a:solidFill>
                            <a:schemeClr val="tx1"/>
                          </a:solidFill>
                          <a:effectLst/>
                          <a:latin typeface="Times New Roman" pitchFamily="18" charset="0"/>
                          <a:ea typeface="標楷體" pitchFamily="65" charset="-120"/>
                        </a:rPr>
                        <a:t>1</a:t>
                      </a:r>
                      <a:r>
                        <a:rPr kumimoji="0" lang="en-US" altLang="zh-TW" sz="1600" b="0" i="1" u="none" strike="noStrike" cap="none" normalizeH="0" baseline="0" dirty="0" smtClean="0">
                          <a:ln>
                            <a:noFill/>
                          </a:ln>
                          <a:solidFill>
                            <a:schemeClr val="tx1"/>
                          </a:solidFill>
                          <a:effectLst/>
                          <a:latin typeface="Times New Roman" pitchFamily="18" charset="0"/>
                          <a:ea typeface="標楷體" pitchFamily="65" charset="-120"/>
                        </a:rPr>
                        <a:t>X</a:t>
                      </a:r>
                      <a:r>
                        <a:rPr kumimoji="0" lang="en-US" altLang="zh-TW" sz="1000" b="0" i="0" u="none" strike="noStrike" cap="none" normalizeH="0" baseline="0" dirty="0" smtClean="0">
                          <a:ln>
                            <a:noFill/>
                          </a:ln>
                          <a:solidFill>
                            <a:schemeClr val="tx1"/>
                          </a:solidFill>
                          <a:effectLst/>
                          <a:latin typeface="Times New Roman" pitchFamily="18" charset="0"/>
                          <a:ea typeface="標楷體" pitchFamily="65" charset="-120"/>
                        </a:rPr>
                        <a:t>1</a:t>
                      </a:r>
                      <a:endPar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en-US" altLang="zh-TW" sz="1600" b="0" i="0" u="none" strike="noStrike" cap="none" normalizeH="0" baseline="0" dirty="0" smtClean="0">
                          <a:ln>
                            <a:noFill/>
                          </a:ln>
                          <a:solidFill>
                            <a:schemeClr val="tx1"/>
                          </a:solidFill>
                          <a:effectLst/>
                          <a:latin typeface="Times New Roman" pitchFamily="18" charset="0"/>
                          <a:ea typeface="標楷體" pitchFamily="65" charset="-120"/>
                        </a:rPr>
                        <a:t>+</a:t>
                      </a:r>
                      <a:endPar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defRPr/>
                      </a:pPr>
                      <a:r>
                        <a:rPr kumimoji="0" lang="en-US" altLang="zh-TW" sz="1600" b="0" i="0" u="none" strike="noStrike" cap="none" normalizeH="0" baseline="0" dirty="0" smtClean="0">
                          <a:ln>
                            <a:noFill/>
                          </a:ln>
                          <a:solidFill>
                            <a:schemeClr val="tx1"/>
                          </a:solidFill>
                          <a:effectLst/>
                          <a:latin typeface="Times New Roman" pitchFamily="18" charset="0"/>
                          <a:ea typeface="標楷體" pitchFamily="65" charset="-120"/>
                        </a:rPr>
                        <a:t>2</a:t>
                      </a:r>
                      <a:r>
                        <a:rPr kumimoji="0" lang="en-US" altLang="zh-TW" sz="1600" b="0" i="1" u="none" strike="noStrike" cap="none" normalizeH="0" baseline="0" dirty="0" smtClean="0">
                          <a:ln>
                            <a:noFill/>
                          </a:ln>
                          <a:solidFill>
                            <a:schemeClr val="tx1"/>
                          </a:solidFill>
                          <a:effectLst/>
                          <a:latin typeface="Times New Roman" pitchFamily="18" charset="0"/>
                          <a:ea typeface="標楷體" pitchFamily="65" charset="-120"/>
                        </a:rPr>
                        <a:t>X</a:t>
                      </a:r>
                      <a:r>
                        <a:rPr kumimoji="0" lang="en-US" altLang="zh-TW" sz="1000" b="0" i="0" u="none" strike="noStrike" cap="none" normalizeH="0" baseline="0" dirty="0" smtClean="0">
                          <a:ln>
                            <a:noFill/>
                          </a:ln>
                          <a:solidFill>
                            <a:schemeClr val="tx1"/>
                          </a:solidFill>
                          <a:effectLst/>
                          <a:latin typeface="Times New Roman" pitchFamily="18" charset="0"/>
                          <a:ea typeface="標楷體" pitchFamily="65" charset="-120"/>
                        </a:rPr>
                        <a:t>2</a:t>
                      </a:r>
                      <a:endPar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rPr>
                        <a:t>≤</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en-US" altLang="zh-TW" sz="1600" b="0" i="0" u="none" strike="noStrike" cap="none" normalizeH="0" baseline="0" dirty="0" smtClean="0">
                          <a:ln>
                            <a:noFill/>
                          </a:ln>
                          <a:solidFill>
                            <a:schemeClr val="tx1"/>
                          </a:solidFill>
                          <a:effectLst/>
                          <a:latin typeface="Times New Roman" pitchFamily="18" charset="0"/>
                          <a:ea typeface="標楷體" pitchFamily="65" charset="-120"/>
                        </a:rPr>
                        <a:t>40</a:t>
                      </a:r>
                      <a:endPar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en-US" altLang="zh-TW" sz="1600" b="0" i="0" u="none" strike="noStrike" cap="none" normalizeH="0" baseline="0" dirty="0" smtClean="0">
                          <a:ln>
                            <a:noFill/>
                          </a:ln>
                          <a:solidFill>
                            <a:schemeClr val="tx1"/>
                          </a:solidFill>
                          <a:effectLst/>
                          <a:latin typeface="Times New Roman" pitchFamily="18" charset="0"/>
                          <a:ea typeface="標楷體" pitchFamily="65" charset="-120"/>
                        </a:rPr>
                        <a:t>4</a:t>
                      </a:r>
                      <a:r>
                        <a:rPr kumimoji="0" lang="en-US" altLang="zh-TW" sz="1600" b="0" i="1" u="none" strike="noStrike" cap="none" normalizeH="0" baseline="0" dirty="0" smtClean="0">
                          <a:ln>
                            <a:noFill/>
                          </a:ln>
                          <a:solidFill>
                            <a:schemeClr val="tx1"/>
                          </a:solidFill>
                          <a:effectLst/>
                          <a:latin typeface="Times New Roman" pitchFamily="18" charset="0"/>
                          <a:ea typeface="標楷體" pitchFamily="65" charset="-120"/>
                        </a:rPr>
                        <a:t>X</a:t>
                      </a:r>
                      <a:r>
                        <a:rPr kumimoji="0" lang="en-US" altLang="zh-TW" sz="1000" b="0" i="0" u="none" strike="noStrike" cap="none" normalizeH="0" baseline="0" dirty="0" smtClean="0">
                          <a:ln>
                            <a:noFill/>
                          </a:ln>
                          <a:solidFill>
                            <a:schemeClr val="tx1"/>
                          </a:solidFill>
                          <a:effectLst/>
                          <a:latin typeface="Times New Roman" pitchFamily="18" charset="0"/>
                          <a:ea typeface="標楷體" pitchFamily="65" charset="-120"/>
                        </a:rPr>
                        <a:t>1</a:t>
                      </a:r>
                      <a:endPar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rPr>
                        <a:t>+</a:t>
                      </a:r>
                      <a:endParaRPr kumimoji="0" lang="zh-TW" altLang="en-US" sz="1600" b="0"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en-US" altLang="zh-TW" sz="1600" b="0" i="0" u="none" strike="noStrike" cap="none" normalizeH="0" baseline="0" dirty="0" smtClean="0">
                          <a:ln>
                            <a:noFill/>
                          </a:ln>
                          <a:solidFill>
                            <a:schemeClr val="tx1"/>
                          </a:solidFill>
                          <a:effectLst/>
                          <a:latin typeface="Times New Roman" pitchFamily="18" charset="0"/>
                          <a:ea typeface="標楷體" pitchFamily="65" charset="-120"/>
                        </a:rPr>
                        <a:t>3</a:t>
                      </a:r>
                      <a:r>
                        <a:rPr kumimoji="0" lang="en-US" altLang="zh-TW" sz="1600" b="0" i="1" u="none" strike="noStrike" cap="none" normalizeH="0" baseline="0" dirty="0" smtClean="0">
                          <a:ln>
                            <a:noFill/>
                          </a:ln>
                          <a:solidFill>
                            <a:schemeClr val="tx1"/>
                          </a:solidFill>
                          <a:effectLst/>
                          <a:latin typeface="Times New Roman" pitchFamily="18" charset="0"/>
                          <a:ea typeface="標楷體" pitchFamily="65" charset="-120"/>
                        </a:rPr>
                        <a:t>X</a:t>
                      </a:r>
                      <a:r>
                        <a:rPr kumimoji="0" lang="en-US" altLang="zh-TW" sz="1000" b="0" i="0" u="none" strike="noStrike" cap="none" normalizeH="0" baseline="0" dirty="0" smtClean="0">
                          <a:ln>
                            <a:noFill/>
                          </a:ln>
                          <a:solidFill>
                            <a:schemeClr val="tx1"/>
                          </a:solidFill>
                          <a:effectLst/>
                          <a:latin typeface="Times New Roman" pitchFamily="18" charset="0"/>
                          <a:ea typeface="標楷體" pitchFamily="65" charset="-120"/>
                        </a:rPr>
                        <a:t>2</a:t>
                      </a:r>
                      <a:endPar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rPr>
                        <a:t>≤</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en-US" altLang="zh-TW" sz="1600" b="0" i="0" u="none" strike="noStrike" cap="none" normalizeH="0" baseline="0" dirty="0" smtClean="0">
                          <a:ln>
                            <a:noFill/>
                          </a:ln>
                          <a:solidFill>
                            <a:schemeClr val="tx1"/>
                          </a:solidFill>
                          <a:effectLst/>
                          <a:latin typeface="Times New Roman" pitchFamily="18" charset="0"/>
                          <a:ea typeface="標楷體" pitchFamily="65" charset="-120"/>
                        </a:rPr>
                        <a:t>120</a:t>
                      </a:r>
                      <a:endPar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en-US" altLang="zh-TW" sz="1600" b="0" i="1" u="none" strike="noStrike" cap="none" normalizeH="0" baseline="0" dirty="0" smtClean="0">
                          <a:ln>
                            <a:noFill/>
                          </a:ln>
                          <a:solidFill>
                            <a:schemeClr val="tx1"/>
                          </a:solidFill>
                          <a:effectLst/>
                          <a:latin typeface="Times New Roman" pitchFamily="18" charset="0"/>
                          <a:ea typeface="標楷體" pitchFamily="65" charset="-120"/>
                        </a:rPr>
                        <a:t>X</a:t>
                      </a:r>
                      <a:r>
                        <a:rPr kumimoji="0" lang="en-US" altLang="zh-TW" sz="1000" b="0" i="0" u="none" strike="noStrike" cap="none" normalizeH="0" baseline="0" dirty="0" smtClean="0">
                          <a:ln>
                            <a:noFill/>
                          </a:ln>
                          <a:solidFill>
                            <a:schemeClr val="tx1"/>
                          </a:solidFill>
                          <a:effectLst/>
                          <a:latin typeface="Times New Roman" pitchFamily="18" charset="0"/>
                          <a:ea typeface="標楷體" pitchFamily="65" charset="-120"/>
                        </a:rPr>
                        <a:t>1</a:t>
                      </a:r>
                      <a:endPar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endPar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endPar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rPr>
                        <a:t>≥</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en-US" altLang="zh-TW" sz="1600" b="0" i="0" u="none" strike="noStrike" cap="none" normalizeH="0" baseline="0" dirty="0" smtClean="0">
                          <a:ln>
                            <a:noFill/>
                          </a:ln>
                          <a:solidFill>
                            <a:schemeClr val="tx1"/>
                          </a:solidFill>
                          <a:effectLst/>
                          <a:latin typeface="Times New Roman" pitchFamily="18" charset="0"/>
                          <a:ea typeface="標楷體" pitchFamily="65" charset="-120"/>
                        </a:rPr>
                        <a:t>0</a:t>
                      </a:r>
                      <a:endPar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endPar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endPar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en-US" altLang="zh-TW" sz="1600" b="0" i="1" u="none" strike="noStrike" cap="none" normalizeH="0" baseline="0" smtClean="0">
                          <a:ln>
                            <a:noFill/>
                          </a:ln>
                          <a:solidFill>
                            <a:schemeClr val="tx1"/>
                          </a:solidFill>
                          <a:effectLst/>
                          <a:latin typeface="Times New Roman" pitchFamily="18" charset="0"/>
                          <a:ea typeface="標楷體" pitchFamily="65" charset="-120"/>
                        </a:rPr>
                        <a:t>X</a:t>
                      </a:r>
                      <a:r>
                        <a:rPr kumimoji="0" lang="en-US" altLang="zh-TW" sz="1000" b="0" i="0" u="none" strike="noStrike" cap="none" normalizeH="0" baseline="0" smtClean="0">
                          <a:ln>
                            <a:noFill/>
                          </a:ln>
                          <a:solidFill>
                            <a:schemeClr val="tx1"/>
                          </a:solidFill>
                          <a:effectLst/>
                          <a:latin typeface="Times New Roman" pitchFamily="18" charset="0"/>
                          <a:ea typeface="標楷體" pitchFamily="65" charset="-120"/>
                        </a:rPr>
                        <a:t>2</a:t>
                      </a:r>
                      <a:endParaRPr kumimoji="0" lang="zh-TW" altLang="en-US" sz="1600" b="0"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zh-TW" altLang="en-US" sz="1600" b="0" i="0" u="none" strike="noStrike" cap="none" normalizeH="0" baseline="0" smtClean="0">
                          <a:ln>
                            <a:noFill/>
                          </a:ln>
                          <a:solidFill>
                            <a:schemeClr val="tx1"/>
                          </a:solidFill>
                          <a:effectLst/>
                          <a:latin typeface="Times New Roman" pitchFamily="18" charset="0"/>
                          <a:ea typeface="標楷體" pitchFamily="65" charset="-120"/>
                        </a:rPr>
                        <a:t>≥</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en-US" altLang="zh-TW" sz="1600" b="0" i="0" u="none" strike="noStrike" cap="none" normalizeH="0" baseline="0" dirty="0" smtClean="0">
                          <a:ln>
                            <a:noFill/>
                          </a:ln>
                          <a:solidFill>
                            <a:schemeClr val="tx1"/>
                          </a:solidFill>
                          <a:effectLst/>
                          <a:latin typeface="Times New Roman" pitchFamily="18" charset="0"/>
                          <a:ea typeface="標楷體" pitchFamily="65" charset="-120"/>
                        </a:rPr>
                        <a:t>0</a:t>
                      </a:r>
                      <a:endPar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solidFill>
                      <a:schemeClr val="bg1"/>
                    </a:solidFill>
                  </a:tcPr>
                </a:tc>
              </a:tr>
            </a:tbl>
          </a:graphicData>
        </a:graphic>
      </p:graphicFrame>
      <p:sp>
        <p:nvSpPr>
          <p:cNvPr id="11" name="矩形 10"/>
          <p:cNvSpPr>
            <a:spLocks noChangeArrowheads="1"/>
          </p:cNvSpPr>
          <p:nvPr/>
        </p:nvSpPr>
        <p:spPr bwMode="auto">
          <a:xfrm>
            <a:off x="5072066" y="3184520"/>
            <a:ext cx="2268000" cy="392112"/>
          </a:xfrm>
          <a:prstGeom prst="rect">
            <a:avLst/>
          </a:prstGeom>
          <a:solidFill>
            <a:schemeClr val="bg1"/>
          </a:solidFill>
          <a:ln w="28575" algn="ctr">
            <a:solidFill>
              <a:srgbClr val="FF0000"/>
            </a:solidFill>
            <a:round/>
            <a:headEnd/>
            <a:tailEnd/>
          </a:ln>
        </p:spPr>
        <p:txBody>
          <a:bodyPr wrap="none" anchor="ctr"/>
          <a:lstStyle/>
          <a:p>
            <a:r>
              <a:rPr lang="en-US" altLang="zh-TW" b="1">
                <a:solidFill>
                  <a:srgbClr val="FF0000"/>
                </a:solidFill>
              </a:rPr>
              <a:t>1.Prarmeters</a:t>
            </a:r>
          </a:p>
        </p:txBody>
      </p:sp>
      <p:grpSp>
        <p:nvGrpSpPr>
          <p:cNvPr id="22" name="群組 21"/>
          <p:cNvGrpSpPr/>
          <p:nvPr/>
        </p:nvGrpSpPr>
        <p:grpSpPr>
          <a:xfrm>
            <a:off x="2571736" y="3091266"/>
            <a:ext cx="1967636" cy="1073818"/>
            <a:chOff x="2571736" y="3091266"/>
            <a:chExt cx="1967636" cy="1073818"/>
          </a:xfrm>
        </p:grpSpPr>
        <p:sp>
          <p:nvSpPr>
            <p:cNvPr id="10" name="矩形 11"/>
            <p:cNvSpPr>
              <a:spLocks noChangeArrowheads="1"/>
            </p:cNvSpPr>
            <p:nvPr/>
          </p:nvSpPr>
          <p:spPr bwMode="auto">
            <a:xfrm>
              <a:off x="3409536" y="3091266"/>
              <a:ext cx="285752" cy="288000"/>
            </a:xfrm>
            <a:prstGeom prst="rect">
              <a:avLst/>
            </a:prstGeom>
            <a:noFill/>
            <a:ln w="28575" algn="ctr">
              <a:solidFill>
                <a:srgbClr val="FF0000"/>
              </a:solidFill>
              <a:round/>
              <a:headEnd/>
              <a:tailEnd/>
            </a:ln>
          </p:spPr>
          <p:txBody>
            <a:bodyPr wrap="none" anchor="ctr"/>
            <a:lstStyle/>
            <a:p>
              <a:pPr algn="ctr"/>
              <a:endParaRPr lang="zh-TW" altLang="en-US"/>
            </a:p>
          </p:txBody>
        </p:sp>
        <p:sp>
          <p:nvSpPr>
            <p:cNvPr id="13" name="矩形 11"/>
            <p:cNvSpPr>
              <a:spLocks noChangeArrowheads="1"/>
            </p:cNvSpPr>
            <p:nvPr/>
          </p:nvSpPr>
          <p:spPr bwMode="auto">
            <a:xfrm>
              <a:off x="4000496" y="3091266"/>
              <a:ext cx="285752" cy="288000"/>
            </a:xfrm>
            <a:prstGeom prst="rect">
              <a:avLst/>
            </a:prstGeom>
            <a:noFill/>
            <a:ln w="28575" algn="ctr">
              <a:solidFill>
                <a:srgbClr val="FF0000"/>
              </a:solidFill>
              <a:round/>
              <a:headEnd/>
              <a:tailEnd/>
            </a:ln>
          </p:spPr>
          <p:txBody>
            <a:bodyPr wrap="none" anchor="ctr"/>
            <a:lstStyle/>
            <a:p>
              <a:pPr algn="ctr"/>
              <a:endParaRPr lang="zh-TW" altLang="en-US"/>
            </a:p>
          </p:txBody>
        </p:sp>
        <p:sp>
          <p:nvSpPr>
            <p:cNvPr id="15" name="矩形 11"/>
            <p:cNvSpPr>
              <a:spLocks noChangeArrowheads="1"/>
            </p:cNvSpPr>
            <p:nvPr/>
          </p:nvSpPr>
          <p:spPr bwMode="auto">
            <a:xfrm>
              <a:off x="3305572" y="3500438"/>
              <a:ext cx="180000" cy="288000"/>
            </a:xfrm>
            <a:prstGeom prst="rect">
              <a:avLst/>
            </a:prstGeom>
            <a:noFill/>
            <a:ln w="28575" algn="ctr">
              <a:solidFill>
                <a:srgbClr val="FF0000"/>
              </a:solidFill>
              <a:round/>
              <a:headEnd/>
              <a:tailEnd/>
            </a:ln>
          </p:spPr>
          <p:txBody>
            <a:bodyPr wrap="none" anchor="ctr"/>
            <a:lstStyle/>
            <a:p>
              <a:pPr algn="ctr"/>
              <a:endParaRPr lang="zh-TW" altLang="en-US"/>
            </a:p>
          </p:txBody>
        </p:sp>
        <p:sp>
          <p:nvSpPr>
            <p:cNvPr id="16" name="矩形 11"/>
            <p:cNvSpPr>
              <a:spLocks noChangeArrowheads="1"/>
            </p:cNvSpPr>
            <p:nvPr/>
          </p:nvSpPr>
          <p:spPr bwMode="auto">
            <a:xfrm>
              <a:off x="2571736" y="3500438"/>
              <a:ext cx="180000" cy="288000"/>
            </a:xfrm>
            <a:prstGeom prst="rect">
              <a:avLst/>
            </a:prstGeom>
            <a:noFill/>
            <a:ln w="28575" algn="ctr">
              <a:solidFill>
                <a:srgbClr val="FF0000"/>
              </a:solidFill>
              <a:round/>
              <a:headEnd/>
              <a:tailEnd/>
            </a:ln>
          </p:spPr>
          <p:txBody>
            <a:bodyPr wrap="none" anchor="ctr"/>
            <a:lstStyle/>
            <a:p>
              <a:pPr algn="ctr"/>
              <a:endParaRPr lang="zh-TW" altLang="en-US"/>
            </a:p>
          </p:txBody>
        </p:sp>
        <p:sp>
          <p:nvSpPr>
            <p:cNvPr id="17" name="矩形 11"/>
            <p:cNvSpPr>
              <a:spLocks noChangeArrowheads="1"/>
            </p:cNvSpPr>
            <p:nvPr/>
          </p:nvSpPr>
          <p:spPr bwMode="auto">
            <a:xfrm>
              <a:off x="2571736" y="3857628"/>
              <a:ext cx="180000" cy="288000"/>
            </a:xfrm>
            <a:prstGeom prst="rect">
              <a:avLst/>
            </a:prstGeom>
            <a:noFill/>
            <a:ln w="28575" algn="ctr">
              <a:solidFill>
                <a:srgbClr val="FF0000"/>
              </a:solidFill>
              <a:round/>
              <a:headEnd/>
              <a:tailEnd/>
            </a:ln>
          </p:spPr>
          <p:txBody>
            <a:bodyPr wrap="none" anchor="ctr"/>
            <a:lstStyle/>
            <a:p>
              <a:pPr algn="ctr"/>
              <a:endParaRPr lang="zh-TW" altLang="en-US"/>
            </a:p>
          </p:txBody>
        </p:sp>
        <p:sp>
          <p:nvSpPr>
            <p:cNvPr id="18" name="矩形 11"/>
            <p:cNvSpPr>
              <a:spLocks noChangeArrowheads="1"/>
            </p:cNvSpPr>
            <p:nvPr/>
          </p:nvSpPr>
          <p:spPr bwMode="auto">
            <a:xfrm>
              <a:off x="3286116" y="3857628"/>
              <a:ext cx="180000" cy="288000"/>
            </a:xfrm>
            <a:prstGeom prst="rect">
              <a:avLst/>
            </a:prstGeom>
            <a:noFill/>
            <a:ln w="28575" algn="ctr">
              <a:solidFill>
                <a:srgbClr val="FF0000"/>
              </a:solidFill>
              <a:round/>
              <a:headEnd/>
              <a:tailEnd/>
            </a:ln>
          </p:spPr>
          <p:txBody>
            <a:bodyPr wrap="none" anchor="ctr"/>
            <a:lstStyle/>
            <a:p>
              <a:pPr algn="ctr"/>
              <a:endParaRPr lang="zh-TW" altLang="en-US"/>
            </a:p>
          </p:txBody>
        </p:sp>
        <p:sp>
          <p:nvSpPr>
            <p:cNvPr id="20" name="矩形 11"/>
            <p:cNvSpPr>
              <a:spLocks noChangeArrowheads="1"/>
            </p:cNvSpPr>
            <p:nvPr/>
          </p:nvSpPr>
          <p:spPr bwMode="auto">
            <a:xfrm>
              <a:off x="4172556" y="3510166"/>
              <a:ext cx="285752" cy="288000"/>
            </a:xfrm>
            <a:prstGeom prst="rect">
              <a:avLst/>
            </a:prstGeom>
            <a:noFill/>
            <a:ln w="28575" algn="ctr">
              <a:solidFill>
                <a:srgbClr val="FF0000"/>
              </a:solidFill>
              <a:round/>
              <a:headEnd/>
              <a:tailEnd/>
            </a:ln>
          </p:spPr>
          <p:txBody>
            <a:bodyPr wrap="none" anchor="ctr"/>
            <a:lstStyle/>
            <a:p>
              <a:pPr algn="ctr"/>
              <a:endParaRPr lang="zh-TW" altLang="en-US"/>
            </a:p>
          </p:txBody>
        </p:sp>
        <p:sp>
          <p:nvSpPr>
            <p:cNvPr id="21" name="矩形 11"/>
            <p:cNvSpPr>
              <a:spLocks noChangeArrowheads="1"/>
            </p:cNvSpPr>
            <p:nvPr/>
          </p:nvSpPr>
          <p:spPr bwMode="auto">
            <a:xfrm>
              <a:off x="4143372" y="3877084"/>
              <a:ext cx="396000" cy="288000"/>
            </a:xfrm>
            <a:prstGeom prst="rect">
              <a:avLst/>
            </a:prstGeom>
            <a:noFill/>
            <a:ln w="28575" algn="ctr">
              <a:solidFill>
                <a:srgbClr val="FF0000"/>
              </a:solidFill>
              <a:round/>
              <a:headEnd/>
              <a:tailEnd/>
            </a:ln>
          </p:spPr>
          <p:txBody>
            <a:bodyPr wrap="none" anchor="ctr"/>
            <a:lstStyle/>
            <a:p>
              <a:pPr algn="ctr"/>
              <a:endParaRPr lang="zh-TW" altLang="en-US"/>
            </a:p>
          </p:txBody>
        </p:sp>
      </p:grpSp>
      <p:sp>
        <p:nvSpPr>
          <p:cNvPr id="23" name="矩形 17"/>
          <p:cNvSpPr>
            <a:spLocks noChangeArrowheads="1"/>
          </p:cNvSpPr>
          <p:nvPr/>
        </p:nvSpPr>
        <p:spPr bwMode="auto">
          <a:xfrm>
            <a:off x="467544" y="3501008"/>
            <a:ext cx="4176464" cy="1512168"/>
          </a:xfrm>
          <a:prstGeom prst="rect">
            <a:avLst/>
          </a:prstGeom>
          <a:noFill/>
          <a:ln w="28575" algn="ctr">
            <a:solidFill>
              <a:schemeClr val="accent3">
                <a:lumMod val="50000"/>
              </a:schemeClr>
            </a:solidFill>
            <a:round/>
            <a:headEnd/>
            <a:tailEnd/>
          </a:ln>
        </p:spPr>
        <p:txBody>
          <a:bodyPr wrap="none" anchor="ctr"/>
          <a:lstStyle/>
          <a:p>
            <a:pPr algn="ctr"/>
            <a:endParaRPr lang="zh-TW" altLang="en-US"/>
          </a:p>
        </p:txBody>
      </p:sp>
      <p:sp>
        <p:nvSpPr>
          <p:cNvPr id="24" name="矩形 18"/>
          <p:cNvSpPr>
            <a:spLocks noChangeArrowheads="1"/>
          </p:cNvSpPr>
          <p:nvPr/>
        </p:nvSpPr>
        <p:spPr bwMode="auto">
          <a:xfrm>
            <a:off x="5072066" y="4572008"/>
            <a:ext cx="2268000" cy="398462"/>
          </a:xfrm>
          <a:prstGeom prst="rect">
            <a:avLst/>
          </a:prstGeom>
          <a:solidFill>
            <a:schemeClr val="bg1"/>
          </a:solidFill>
          <a:ln w="28575" algn="ctr">
            <a:solidFill>
              <a:schemeClr val="accent4">
                <a:lumMod val="75000"/>
              </a:schemeClr>
            </a:solidFill>
            <a:round/>
            <a:headEnd/>
            <a:tailEnd/>
          </a:ln>
        </p:spPr>
        <p:txBody>
          <a:bodyPr wrap="none" anchor="ctr"/>
          <a:lstStyle/>
          <a:p>
            <a:r>
              <a:rPr lang="en-US" altLang="zh-TW" b="1">
                <a:solidFill>
                  <a:schemeClr val="accent4">
                    <a:lumMod val="75000"/>
                  </a:schemeClr>
                </a:solidFill>
              </a:rPr>
              <a:t>4.</a:t>
            </a:r>
            <a:r>
              <a:rPr lang="zh-TW" altLang="en-US" b="1">
                <a:solidFill>
                  <a:schemeClr val="accent4">
                    <a:lumMod val="75000"/>
                  </a:schemeClr>
                </a:solidFill>
              </a:rPr>
              <a:t> </a:t>
            </a:r>
            <a:r>
              <a:rPr lang="en-US" altLang="zh-TW" b="1">
                <a:solidFill>
                  <a:schemeClr val="accent4">
                    <a:lumMod val="75000"/>
                  </a:schemeClr>
                </a:solidFill>
              </a:rPr>
              <a:t>Objective</a:t>
            </a:r>
          </a:p>
        </p:txBody>
      </p:sp>
      <p:sp>
        <p:nvSpPr>
          <p:cNvPr id="27" name="矩形 13"/>
          <p:cNvSpPr>
            <a:spLocks noChangeArrowheads="1"/>
          </p:cNvSpPr>
          <p:nvPr/>
        </p:nvSpPr>
        <p:spPr bwMode="auto">
          <a:xfrm>
            <a:off x="5072066" y="3643314"/>
            <a:ext cx="2268000" cy="398462"/>
          </a:xfrm>
          <a:prstGeom prst="rect">
            <a:avLst/>
          </a:prstGeom>
          <a:solidFill>
            <a:schemeClr val="bg1"/>
          </a:solidFill>
          <a:ln w="28575" algn="ctr">
            <a:solidFill>
              <a:srgbClr val="0070C0"/>
            </a:solidFill>
            <a:round/>
            <a:headEnd/>
            <a:tailEnd/>
          </a:ln>
        </p:spPr>
        <p:txBody>
          <a:bodyPr wrap="none" anchor="ctr"/>
          <a:lstStyle/>
          <a:p>
            <a:r>
              <a:rPr lang="en-US" altLang="zh-TW" b="1">
                <a:solidFill>
                  <a:srgbClr val="0070C0"/>
                </a:solidFill>
              </a:rPr>
              <a:t>2.</a:t>
            </a:r>
            <a:r>
              <a:rPr lang="zh-TW" altLang="en-US" b="1">
                <a:solidFill>
                  <a:srgbClr val="0070C0"/>
                </a:solidFill>
              </a:rPr>
              <a:t> </a:t>
            </a:r>
            <a:r>
              <a:rPr lang="en-US" altLang="zh-TW" b="1">
                <a:solidFill>
                  <a:srgbClr val="0070C0"/>
                </a:solidFill>
              </a:rPr>
              <a:t>Decition Variables</a:t>
            </a:r>
          </a:p>
        </p:txBody>
      </p:sp>
      <p:sp>
        <p:nvSpPr>
          <p:cNvPr id="28" name="矩形 15"/>
          <p:cNvSpPr>
            <a:spLocks noChangeArrowheads="1"/>
          </p:cNvSpPr>
          <p:nvPr/>
        </p:nvSpPr>
        <p:spPr bwMode="auto">
          <a:xfrm>
            <a:off x="5072066" y="4104468"/>
            <a:ext cx="2268000" cy="398463"/>
          </a:xfrm>
          <a:prstGeom prst="rect">
            <a:avLst/>
          </a:prstGeom>
          <a:solidFill>
            <a:schemeClr val="bg1"/>
          </a:solidFill>
          <a:ln w="28575" algn="ctr">
            <a:solidFill>
              <a:schemeClr val="accent3">
                <a:lumMod val="50000"/>
              </a:schemeClr>
            </a:solidFill>
            <a:round/>
            <a:headEnd/>
            <a:tailEnd/>
          </a:ln>
        </p:spPr>
        <p:txBody>
          <a:bodyPr wrap="none" anchor="ctr"/>
          <a:lstStyle/>
          <a:p>
            <a:r>
              <a:rPr lang="en-US" altLang="zh-TW" b="1">
                <a:solidFill>
                  <a:schemeClr val="accent3">
                    <a:lumMod val="50000"/>
                  </a:schemeClr>
                </a:solidFill>
              </a:rPr>
              <a:t>3.</a:t>
            </a:r>
            <a:r>
              <a:rPr lang="zh-TW" altLang="en-US" b="1">
                <a:solidFill>
                  <a:schemeClr val="accent3">
                    <a:lumMod val="50000"/>
                  </a:schemeClr>
                </a:solidFill>
              </a:rPr>
              <a:t> </a:t>
            </a:r>
            <a:r>
              <a:rPr lang="en-US" altLang="zh-TW" b="1">
                <a:solidFill>
                  <a:schemeClr val="accent3">
                    <a:lumMod val="50000"/>
                  </a:schemeClr>
                </a:solidFill>
              </a:rPr>
              <a:t>Constraints</a:t>
            </a:r>
          </a:p>
        </p:txBody>
      </p:sp>
      <p:sp>
        <p:nvSpPr>
          <p:cNvPr id="29" name="矩形 12"/>
          <p:cNvSpPr>
            <a:spLocks noChangeArrowheads="1"/>
          </p:cNvSpPr>
          <p:nvPr/>
        </p:nvSpPr>
        <p:spPr bwMode="auto">
          <a:xfrm>
            <a:off x="515913" y="2071676"/>
            <a:ext cx="269874" cy="642944"/>
          </a:xfrm>
          <a:prstGeom prst="rect">
            <a:avLst/>
          </a:prstGeom>
          <a:noFill/>
          <a:ln w="28575" algn="ctr">
            <a:solidFill>
              <a:srgbClr val="0070C0"/>
            </a:solidFill>
            <a:round/>
            <a:headEnd/>
            <a:tailEnd/>
          </a:ln>
        </p:spPr>
        <p:txBody>
          <a:bodyPr wrap="none" anchor="ctr"/>
          <a:lstStyle/>
          <a:p>
            <a:pPr algn="ctr"/>
            <a:endParaRPr lang="zh-TW" altLang="en-US" dirty="0">
              <a:solidFill>
                <a:srgbClr val="0070C0"/>
              </a:solidFill>
            </a:endParaRPr>
          </a:p>
        </p:txBody>
      </p:sp>
      <p:sp>
        <p:nvSpPr>
          <p:cNvPr id="30" name="矩形 17"/>
          <p:cNvSpPr>
            <a:spLocks noChangeArrowheads="1"/>
          </p:cNvSpPr>
          <p:nvPr/>
        </p:nvSpPr>
        <p:spPr bwMode="auto">
          <a:xfrm>
            <a:off x="467544" y="3068960"/>
            <a:ext cx="4152928" cy="360040"/>
          </a:xfrm>
          <a:prstGeom prst="rect">
            <a:avLst/>
          </a:prstGeom>
          <a:noFill/>
          <a:ln w="28575" algn="ctr">
            <a:solidFill>
              <a:schemeClr val="accent4">
                <a:lumMod val="75000"/>
              </a:schemeClr>
            </a:solidFill>
            <a:round/>
            <a:headEnd/>
            <a:tailEnd/>
          </a:ln>
        </p:spPr>
        <p:txBody>
          <a:bodyPr wrap="none" anchor="ctr"/>
          <a:lstStyle/>
          <a:p>
            <a:pPr algn="ctr"/>
            <a:endParaRPr lang="zh-TW" altLang="en-US"/>
          </a:p>
        </p:txBody>
      </p:sp>
      <p:graphicFrame>
        <p:nvGraphicFramePr>
          <p:cNvPr id="32" name="表格 31"/>
          <p:cNvGraphicFramePr>
            <a:graphicFrameLocks noGrp="1"/>
          </p:cNvGraphicFramePr>
          <p:nvPr/>
        </p:nvGraphicFramePr>
        <p:xfrm>
          <a:off x="4714876" y="1500174"/>
          <a:ext cx="4000532" cy="1595204"/>
        </p:xfrm>
        <a:graphic>
          <a:graphicData uri="http://schemas.openxmlformats.org/drawingml/2006/table">
            <a:tbl>
              <a:tblPr firstRow="1" bandRow="1">
                <a:tableStyleId>{5C22544A-7EE6-4342-B048-85BDC9FD1C3A}</a:tableStyleId>
              </a:tblPr>
              <a:tblGrid>
                <a:gridCol w="1143010"/>
                <a:gridCol w="928694"/>
                <a:gridCol w="1000132"/>
                <a:gridCol w="928696"/>
              </a:tblGrid>
              <a:tr h="589364">
                <a:tc>
                  <a:txBody>
                    <a:bodyPr/>
                    <a:lstStyle/>
                    <a:p>
                      <a:pPr algn="ctr"/>
                      <a:r>
                        <a:rPr lang="en-US" altLang="zh-TW" sz="1600" b="1" kern="1200" baseline="0" dirty="0" smtClean="0">
                          <a:solidFill>
                            <a:schemeClr val="tx2">
                              <a:lumMod val="75000"/>
                            </a:schemeClr>
                          </a:solidFill>
                          <a:latin typeface="Arial" pitchFamily="34" charset="0"/>
                          <a:ea typeface="+mn-ea"/>
                          <a:cs typeface="Arial" pitchFamily="34" charset="0"/>
                        </a:rPr>
                        <a:t>Product</a:t>
                      </a:r>
                      <a:endParaRPr lang="zh-TW" altLang="en-US" sz="1600" dirty="0">
                        <a:solidFill>
                          <a:schemeClr val="tx2">
                            <a:lumMod val="75000"/>
                          </a:schemeClr>
                        </a:solidFill>
                        <a:latin typeface="Arial" pitchFamily="34" charset="0"/>
                        <a:cs typeface="Arial" pitchFamily="34" charset="0"/>
                      </a:endParaRPr>
                    </a:p>
                  </a:txBody>
                  <a:tcPr anchor="ctr">
                    <a:solidFill>
                      <a:schemeClr val="tx2">
                        <a:lumMod val="40000"/>
                        <a:lumOff val="60000"/>
                      </a:schemeClr>
                    </a:solidFill>
                  </a:tcPr>
                </a:tc>
                <a:tc>
                  <a:txBody>
                    <a:bodyPr/>
                    <a:lstStyle/>
                    <a:p>
                      <a:pPr algn="ctr"/>
                      <a:r>
                        <a:rPr lang="en-US" altLang="zh-TW" sz="1600" b="1" kern="1200" baseline="0" dirty="0" smtClean="0">
                          <a:solidFill>
                            <a:schemeClr val="tx2">
                              <a:lumMod val="75000"/>
                            </a:schemeClr>
                          </a:solidFill>
                          <a:latin typeface="Arial" pitchFamily="34" charset="0"/>
                          <a:ea typeface="+mn-ea"/>
                          <a:cs typeface="Arial" pitchFamily="34" charset="0"/>
                        </a:rPr>
                        <a:t>Labor</a:t>
                      </a:r>
                    </a:p>
                    <a:p>
                      <a:pPr algn="ctr"/>
                      <a:r>
                        <a:rPr lang="en-US" altLang="zh-TW" sz="1600" dirty="0" smtClean="0">
                          <a:solidFill>
                            <a:schemeClr val="tx2">
                              <a:lumMod val="75000"/>
                            </a:schemeClr>
                          </a:solidFill>
                          <a:latin typeface="Arial" pitchFamily="34" charset="0"/>
                          <a:cs typeface="Arial" pitchFamily="34" charset="0"/>
                        </a:rPr>
                        <a:t>(hr/unit)</a:t>
                      </a:r>
                      <a:endParaRPr lang="zh-TW" altLang="en-US" sz="1600" dirty="0">
                        <a:solidFill>
                          <a:schemeClr val="tx2">
                            <a:lumMod val="75000"/>
                          </a:schemeClr>
                        </a:solidFill>
                        <a:latin typeface="Arial" pitchFamily="34" charset="0"/>
                        <a:cs typeface="Arial" pitchFamily="34" charset="0"/>
                      </a:endParaRPr>
                    </a:p>
                  </a:txBody>
                  <a:tcPr anchor="ctr">
                    <a:solidFill>
                      <a:schemeClr val="tx2">
                        <a:lumMod val="40000"/>
                        <a:lumOff val="60000"/>
                      </a:schemeClr>
                    </a:solidFill>
                  </a:tcPr>
                </a:tc>
                <a:tc>
                  <a:txBody>
                    <a:bodyPr/>
                    <a:lstStyle/>
                    <a:p>
                      <a:pPr algn="ctr"/>
                      <a:r>
                        <a:rPr lang="en-US" altLang="zh-TW" sz="1600" b="1" kern="1200" baseline="0" dirty="0" smtClean="0">
                          <a:solidFill>
                            <a:schemeClr val="tx2">
                              <a:lumMod val="75000"/>
                            </a:schemeClr>
                          </a:solidFill>
                          <a:latin typeface="Arial" pitchFamily="34" charset="0"/>
                          <a:ea typeface="+mn-ea"/>
                          <a:cs typeface="Arial" pitchFamily="34" charset="0"/>
                        </a:rPr>
                        <a:t>Clay</a:t>
                      </a:r>
                    </a:p>
                    <a:p>
                      <a:pPr algn="ctr"/>
                      <a:r>
                        <a:rPr lang="en-US" altLang="zh-TW" sz="1600" dirty="0" smtClean="0">
                          <a:solidFill>
                            <a:schemeClr val="tx2">
                              <a:lumMod val="75000"/>
                            </a:schemeClr>
                          </a:solidFill>
                          <a:latin typeface="Arial" pitchFamily="34" charset="0"/>
                          <a:cs typeface="Arial" pitchFamily="34" charset="0"/>
                        </a:rPr>
                        <a:t>(lb/unit)</a:t>
                      </a:r>
                      <a:endParaRPr lang="zh-TW" altLang="en-US" sz="1600" dirty="0">
                        <a:solidFill>
                          <a:schemeClr val="tx2">
                            <a:lumMod val="75000"/>
                          </a:schemeClr>
                        </a:solidFill>
                        <a:latin typeface="Arial" pitchFamily="34" charset="0"/>
                        <a:cs typeface="Arial" pitchFamily="34" charset="0"/>
                      </a:endParaRPr>
                    </a:p>
                  </a:txBody>
                  <a:tcPr anchor="ctr">
                    <a:solidFill>
                      <a:schemeClr val="tx2">
                        <a:lumMod val="40000"/>
                        <a:lumOff val="60000"/>
                      </a:schemeClr>
                    </a:solidFill>
                  </a:tcPr>
                </a:tc>
                <a:tc>
                  <a:txBody>
                    <a:bodyPr/>
                    <a:lstStyle/>
                    <a:p>
                      <a:pPr algn="ctr"/>
                      <a:r>
                        <a:rPr lang="en-US" altLang="zh-TW" sz="1600" b="1" kern="1200" baseline="0" dirty="0" smtClean="0">
                          <a:solidFill>
                            <a:schemeClr val="tx2">
                              <a:lumMod val="75000"/>
                            </a:schemeClr>
                          </a:solidFill>
                          <a:latin typeface="Arial" pitchFamily="34" charset="0"/>
                          <a:ea typeface="+mn-ea"/>
                          <a:cs typeface="Arial" pitchFamily="34" charset="0"/>
                        </a:rPr>
                        <a:t>Profit</a:t>
                      </a:r>
                    </a:p>
                    <a:p>
                      <a:pPr algn="ctr"/>
                      <a:r>
                        <a:rPr lang="en-US" altLang="zh-TW" sz="1600" b="1" kern="1200" baseline="0" dirty="0" smtClean="0">
                          <a:solidFill>
                            <a:schemeClr val="tx2">
                              <a:lumMod val="75000"/>
                            </a:schemeClr>
                          </a:solidFill>
                          <a:latin typeface="Arial" pitchFamily="34" charset="0"/>
                          <a:ea typeface="+mn-ea"/>
                          <a:cs typeface="Arial" pitchFamily="34" charset="0"/>
                        </a:rPr>
                        <a:t>($/unit)</a:t>
                      </a:r>
                      <a:endParaRPr lang="zh-TW" altLang="en-US" sz="1600" dirty="0">
                        <a:solidFill>
                          <a:schemeClr val="tx2">
                            <a:lumMod val="75000"/>
                          </a:schemeClr>
                        </a:solidFill>
                        <a:latin typeface="Arial" pitchFamily="34" charset="0"/>
                        <a:cs typeface="Arial" pitchFamily="34" charset="0"/>
                      </a:endParaRPr>
                    </a:p>
                  </a:txBody>
                  <a:tcPr anchor="ctr">
                    <a:solidFill>
                      <a:schemeClr val="tx2">
                        <a:lumMod val="40000"/>
                        <a:lumOff val="60000"/>
                      </a:schemeClr>
                    </a:solidFill>
                  </a:tcPr>
                </a:tc>
              </a:tr>
              <a:tr h="327424">
                <a:tc>
                  <a:txBody>
                    <a:bodyPr/>
                    <a:lstStyle/>
                    <a:p>
                      <a:pPr algn="ctr"/>
                      <a:r>
                        <a:rPr lang="en-US" altLang="zh-TW" sz="1600" kern="1200" baseline="0" dirty="0" smtClean="0">
                          <a:solidFill>
                            <a:schemeClr val="dk1"/>
                          </a:solidFill>
                          <a:latin typeface="Arial" pitchFamily="34" charset="0"/>
                          <a:ea typeface="+mn-ea"/>
                          <a:cs typeface="Arial" pitchFamily="34" charset="0"/>
                        </a:rPr>
                        <a:t>Bowl</a:t>
                      </a:r>
                      <a:endParaRPr lang="zh-TW" altLang="en-US" sz="1600" dirty="0">
                        <a:latin typeface="Arial" pitchFamily="34" charset="0"/>
                        <a:cs typeface="Arial" pitchFamily="34" charset="0"/>
                      </a:endParaRPr>
                    </a:p>
                  </a:txBody>
                  <a:tcPr anchor="ctr"/>
                </a:tc>
                <a:tc>
                  <a:txBody>
                    <a:bodyPr/>
                    <a:lstStyle/>
                    <a:p>
                      <a:pPr algn="ctr"/>
                      <a:r>
                        <a:rPr lang="en-US" altLang="zh-TW" sz="1600" kern="1200" baseline="0" dirty="0" smtClean="0">
                          <a:solidFill>
                            <a:schemeClr val="dk1"/>
                          </a:solidFill>
                          <a:latin typeface="Arial" pitchFamily="34" charset="0"/>
                          <a:ea typeface="+mn-ea"/>
                          <a:cs typeface="Arial" pitchFamily="34" charset="0"/>
                        </a:rPr>
                        <a:t>1</a:t>
                      </a:r>
                      <a:endParaRPr lang="zh-TW" altLang="en-US" sz="1600" dirty="0">
                        <a:latin typeface="Arial" pitchFamily="34" charset="0"/>
                        <a:cs typeface="Arial" pitchFamily="34" charset="0"/>
                      </a:endParaRPr>
                    </a:p>
                  </a:txBody>
                  <a:tcPr anchor="ctr"/>
                </a:tc>
                <a:tc>
                  <a:txBody>
                    <a:bodyPr/>
                    <a:lstStyle/>
                    <a:p>
                      <a:pPr algn="ctr"/>
                      <a:r>
                        <a:rPr lang="en-US" altLang="zh-TW" sz="1600" kern="1200" baseline="0" dirty="0" smtClean="0">
                          <a:solidFill>
                            <a:schemeClr val="dk1"/>
                          </a:solidFill>
                          <a:latin typeface="Arial" pitchFamily="34" charset="0"/>
                          <a:ea typeface="+mn-ea"/>
                          <a:cs typeface="Arial" pitchFamily="34" charset="0"/>
                        </a:rPr>
                        <a:t>4</a:t>
                      </a:r>
                      <a:endParaRPr lang="zh-TW" altLang="en-US" sz="1600" dirty="0">
                        <a:latin typeface="Arial" pitchFamily="34" charset="0"/>
                        <a:cs typeface="Arial" pitchFamily="34" charset="0"/>
                      </a:endParaRPr>
                    </a:p>
                  </a:txBody>
                  <a:tcPr anchor="ctr"/>
                </a:tc>
                <a:tc>
                  <a:txBody>
                    <a:bodyPr/>
                    <a:lstStyle/>
                    <a:p>
                      <a:pPr algn="ctr"/>
                      <a:r>
                        <a:rPr lang="en-US" altLang="zh-TW" sz="1600" kern="1200" baseline="0" dirty="0" smtClean="0">
                          <a:solidFill>
                            <a:schemeClr val="dk1"/>
                          </a:solidFill>
                          <a:latin typeface="Arial" pitchFamily="34" charset="0"/>
                          <a:ea typeface="+mn-ea"/>
                          <a:cs typeface="Arial" pitchFamily="34" charset="0"/>
                        </a:rPr>
                        <a:t>40</a:t>
                      </a:r>
                      <a:endParaRPr lang="zh-TW" altLang="en-US" sz="1600" dirty="0">
                        <a:latin typeface="Arial" pitchFamily="34" charset="0"/>
                        <a:cs typeface="Arial" pitchFamily="34" charset="0"/>
                      </a:endParaRPr>
                    </a:p>
                  </a:txBody>
                  <a:tcPr anchor="ctr"/>
                </a:tc>
              </a:tr>
              <a:tr h="327424">
                <a:tc>
                  <a:txBody>
                    <a:bodyPr/>
                    <a:lstStyle/>
                    <a:p>
                      <a:pPr algn="ctr"/>
                      <a:r>
                        <a:rPr lang="en-US" altLang="zh-TW" sz="1600" kern="1200" baseline="0" dirty="0" smtClean="0">
                          <a:solidFill>
                            <a:schemeClr val="dk1"/>
                          </a:solidFill>
                          <a:latin typeface="Arial" pitchFamily="34" charset="0"/>
                          <a:ea typeface="+mn-ea"/>
                          <a:cs typeface="Arial" pitchFamily="34" charset="0"/>
                        </a:rPr>
                        <a:t>Pot</a:t>
                      </a:r>
                      <a:endParaRPr lang="zh-TW" altLang="en-US" sz="1600" dirty="0">
                        <a:latin typeface="Arial" pitchFamily="34" charset="0"/>
                        <a:cs typeface="Arial" pitchFamily="34" charset="0"/>
                      </a:endParaRPr>
                    </a:p>
                  </a:txBody>
                  <a:tcPr anchor="ctr"/>
                </a:tc>
                <a:tc>
                  <a:txBody>
                    <a:bodyPr/>
                    <a:lstStyle/>
                    <a:p>
                      <a:pPr algn="ctr"/>
                      <a:r>
                        <a:rPr lang="en-US" altLang="zh-TW" sz="1600" kern="1200" baseline="0" dirty="0" smtClean="0">
                          <a:solidFill>
                            <a:schemeClr val="dk1"/>
                          </a:solidFill>
                          <a:latin typeface="Arial" pitchFamily="34" charset="0"/>
                          <a:ea typeface="+mn-ea"/>
                          <a:cs typeface="Arial" pitchFamily="34" charset="0"/>
                        </a:rPr>
                        <a:t>2</a:t>
                      </a:r>
                      <a:endParaRPr lang="zh-TW" altLang="en-US" sz="1600" dirty="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kern="1200" baseline="0" dirty="0" smtClean="0">
                          <a:solidFill>
                            <a:schemeClr val="dk1"/>
                          </a:solidFill>
                          <a:latin typeface="Arial" pitchFamily="34" charset="0"/>
                          <a:ea typeface="+mn-ea"/>
                          <a:cs typeface="Arial" pitchFamily="34" charset="0"/>
                        </a:rPr>
                        <a:t>3</a:t>
                      </a:r>
                      <a:endParaRPr lang="zh-TW" altLang="en-US" sz="1600" dirty="0">
                        <a:latin typeface="Arial" pitchFamily="34" charset="0"/>
                        <a:cs typeface="Arial" pitchFamily="34" charset="0"/>
                      </a:endParaRPr>
                    </a:p>
                  </a:txBody>
                  <a:tcPr anchor="ctr"/>
                </a:tc>
                <a:tc>
                  <a:txBody>
                    <a:bodyPr/>
                    <a:lstStyle/>
                    <a:p>
                      <a:pPr algn="ctr"/>
                      <a:r>
                        <a:rPr lang="en-US" altLang="zh-TW" sz="1600" kern="1200" baseline="0" dirty="0" smtClean="0">
                          <a:solidFill>
                            <a:schemeClr val="dk1"/>
                          </a:solidFill>
                          <a:latin typeface="Arial" pitchFamily="34" charset="0"/>
                          <a:ea typeface="+mn-ea"/>
                          <a:cs typeface="Arial" pitchFamily="34" charset="0"/>
                        </a:rPr>
                        <a:t>50</a:t>
                      </a:r>
                      <a:endParaRPr lang="zh-TW" altLang="en-US" sz="1600" dirty="0">
                        <a:latin typeface="Arial" pitchFamily="34" charset="0"/>
                        <a:cs typeface="Arial" pitchFamily="34" charset="0"/>
                      </a:endParaRPr>
                    </a:p>
                  </a:txBody>
                  <a:tcPr anchor="ctr"/>
                </a:tc>
              </a:tr>
              <a:tr h="327424">
                <a:tc>
                  <a:txBody>
                    <a:bodyPr/>
                    <a:lstStyle/>
                    <a:p>
                      <a:pPr algn="ctr"/>
                      <a:r>
                        <a:rPr lang="en-US" altLang="zh-TW" sz="1600" kern="1200" baseline="0" dirty="0" smtClean="0">
                          <a:solidFill>
                            <a:schemeClr val="dk1"/>
                          </a:solidFill>
                          <a:latin typeface="Arial" pitchFamily="34" charset="0"/>
                          <a:ea typeface="+mn-ea"/>
                          <a:cs typeface="Arial" pitchFamily="34" charset="0"/>
                        </a:rPr>
                        <a:t>Available</a:t>
                      </a:r>
                      <a:endParaRPr lang="zh-TW" altLang="en-US" sz="1600" dirty="0">
                        <a:latin typeface="Arial" pitchFamily="34" charset="0"/>
                        <a:cs typeface="Arial" pitchFamily="34" charset="0"/>
                      </a:endParaRPr>
                    </a:p>
                  </a:txBody>
                  <a:tcPr anchor="ctr"/>
                </a:tc>
                <a:tc>
                  <a:txBody>
                    <a:bodyPr/>
                    <a:lstStyle/>
                    <a:p>
                      <a:pPr algn="ctr"/>
                      <a:r>
                        <a:rPr lang="en-US" altLang="zh-TW" sz="1600" kern="1200" baseline="0" dirty="0" smtClean="0">
                          <a:solidFill>
                            <a:schemeClr val="dk1"/>
                          </a:solidFill>
                          <a:latin typeface="Arial" pitchFamily="34" charset="0"/>
                          <a:ea typeface="+mn-ea"/>
                          <a:cs typeface="Arial" pitchFamily="34" charset="0"/>
                        </a:rPr>
                        <a:t>40</a:t>
                      </a:r>
                      <a:endParaRPr lang="zh-TW" altLang="en-US" sz="1600" dirty="0">
                        <a:latin typeface="Arial" pitchFamily="34" charset="0"/>
                        <a:cs typeface="Arial" pitchFamily="34" charset="0"/>
                      </a:endParaRPr>
                    </a:p>
                  </a:txBody>
                  <a:tcPr anchor="ctr"/>
                </a:tc>
                <a:tc>
                  <a:txBody>
                    <a:bodyPr/>
                    <a:lstStyle/>
                    <a:p>
                      <a:pPr algn="ctr"/>
                      <a:r>
                        <a:rPr lang="en-US" altLang="zh-TW" sz="1600" kern="1200" baseline="0" dirty="0" smtClean="0">
                          <a:solidFill>
                            <a:schemeClr val="dk1"/>
                          </a:solidFill>
                          <a:latin typeface="Arial" pitchFamily="34" charset="0"/>
                          <a:ea typeface="+mn-ea"/>
                          <a:cs typeface="Arial" pitchFamily="34" charset="0"/>
                        </a:rPr>
                        <a:t>120</a:t>
                      </a:r>
                      <a:endParaRPr lang="zh-TW" altLang="en-US" sz="1600" dirty="0">
                        <a:latin typeface="Arial" pitchFamily="34" charset="0"/>
                        <a:cs typeface="Arial" pitchFamily="34" charset="0"/>
                      </a:endParaRPr>
                    </a:p>
                  </a:txBody>
                  <a:tcPr anchor="ctr"/>
                </a:tc>
                <a:tc>
                  <a:txBody>
                    <a:bodyPr/>
                    <a:lstStyle/>
                    <a:p>
                      <a:pPr algn="ctr"/>
                      <a:endParaRPr lang="zh-TW" altLang="en-US" sz="1600" dirty="0">
                        <a:latin typeface="Arial" pitchFamily="34" charset="0"/>
                        <a:cs typeface="Arial" pitchFamily="34" charset="0"/>
                      </a:endParaRPr>
                    </a:p>
                  </a:txBody>
                  <a:tcPr anchor="ct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smtClean="0"/>
              <a:t>1. Basic Elements – </a:t>
            </a:r>
            <a:r>
              <a:rPr lang="en-US" altLang="zh-TW" b="0" dirty="0" err="1" smtClean="0"/>
              <a:t>Gurobi</a:t>
            </a:r>
            <a:r>
              <a:rPr lang="en-US" altLang="zh-TW" b="0" dirty="0" smtClean="0"/>
              <a:t> Objects </a:t>
            </a:r>
            <a:r>
              <a:rPr lang="en-US" altLang="zh-TW" sz="2400" dirty="0" smtClean="0"/>
              <a:t>(1/2)</a:t>
            </a:r>
            <a:endParaRPr lang="zh-TW" altLang="en-US" dirty="0"/>
          </a:p>
        </p:txBody>
      </p:sp>
      <p:sp>
        <p:nvSpPr>
          <p:cNvPr id="3" name="內容版面配置區 2"/>
          <p:cNvSpPr>
            <a:spLocks noGrp="1"/>
          </p:cNvSpPr>
          <p:nvPr>
            <p:ph idx="1"/>
          </p:nvPr>
        </p:nvSpPr>
        <p:spPr>
          <a:xfrm>
            <a:off x="457200" y="1732615"/>
            <a:ext cx="8229600" cy="2410765"/>
          </a:xfrm>
        </p:spPr>
        <p:txBody>
          <a:bodyPr>
            <a:normAutofit/>
          </a:bodyPr>
          <a:lstStyle/>
          <a:p>
            <a:pPr marL="361950" indent="-361950">
              <a:buFontTx/>
              <a:buAutoNum type="arabicPeriod"/>
            </a:pPr>
            <a:r>
              <a:rPr lang="en-US" altLang="zh-TW" sz="2400" b="1" dirty="0" smtClean="0">
                <a:ea typeface="新細明體" charset="-120"/>
              </a:rPr>
              <a:t>Environment Object - </a:t>
            </a:r>
            <a:r>
              <a:rPr lang="en-US" altLang="zh-TW" sz="2400" dirty="0" err="1" smtClean="0">
                <a:solidFill>
                  <a:srgbClr val="0000FF"/>
                </a:solidFill>
                <a:ea typeface="新細明體" charset="-120"/>
                <a:cs typeface="Courier New" pitchFamily="49" charset="0"/>
              </a:rPr>
              <a:t>GRBEnv</a:t>
            </a:r>
            <a:r>
              <a:rPr lang="en-US" altLang="zh-TW" sz="2400" dirty="0" smtClean="0">
                <a:solidFill>
                  <a:srgbClr val="0000FF"/>
                </a:solidFill>
                <a:ea typeface="新細明體" charset="-120"/>
                <a:cs typeface="Courier New" pitchFamily="49" charset="0"/>
              </a:rPr>
              <a:t>()</a:t>
            </a:r>
          </a:p>
          <a:p>
            <a:pPr marL="361950" indent="-361950">
              <a:buNone/>
            </a:pPr>
            <a:r>
              <a:rPr lang="en-US" altLang="zh-TW" sz="2400" b="1" dirty="0" err="1" smtClean="0">
                <a:solidFill>
                  <a:srgbClr val="0000FF"/>
                </a:solidFill>
                <a:ea typeface="新細明體" charset="-120"/>
                <a:cs typeface="Courier New" pitchFamily="49" charset="0"/>
              </a:rPr>
              <a:t>GRBEnv</a:t>
            </a:r>
            <a:r>
              <a:rPr lang="en-US" altLang="zh-TW" sz="2400" b="1" dirty="0" smtClean="0">
                <a:solidFill>
                  <a:srgbClr val="0000FF"/>
                </a:solidFill>
                <a:ea typeface="新細明體" charset="-120"/>
                <a:cs typeface="Courier New" pitchFamily="49" charset="0"/>
              </a:rPr>
              <a:t> </a:t>
            </a:r>
            <a:r>
              <a:rPr lang="en-US" altLang="zh-TW" sz="2400" b="1" dirty="0" err="1" smtClean="0">
                <a:solidFill>
                  <a:srgbClr val="E26804"/>
                </a:solidFill>
                <a:ea typeface="新細明體" charset="-120"/>
                <a:cs typeface="Courier New" pitchFamily="49" charset="0"/>
              </a:rPr>
              <a:t>EnvName</a:t>
            </a:r>
            <a:r>
              <a:rPr lang="en-US" altLang="zh-TW" sz="2400" b="1" dirty="0" smtClean="0">
                <a:solidFill>
                  <a:srgbClr val="0000FF"/>
                </a:solidFill>
                <a:ea typeface="新細明體" charset="-120"/>
                <a:cs typeface="Courier New" pitchFamily="49" charset="0"/>
              </a:rPr>
              <a:t> = </a:t>
            </a:r>
            <a:r>
              <a:rPr lang="en-US" altLang="zh-TW" sz="2400" b="1" dirty="0" err="1" smtClean="0">
                <a:solidFill>
                  <a:srgbClr val="0000FF"/>
                </a:solidFill>
                <a:ea typeface="新細明體" charset="-120"/>
                <a:cs typeface="Courier New" pitchFamily="49" charset="0"/>
              </a:rPr>
              <a:t>GRBEnv</a:t>
            </a:r>
            <a:r>
              <a:rPr lang="en-US" altLang="zh-TW" sz="2400" b="1" dirty="0" smtClean="0">
                <a:solidFill>
                  <a:srgbClr val="0000FF"/>
                </a:solidFill>
                <a:ea typeface="新細明體" charset="-120"/>
                <a:cs typeface="Courier New" pitchFamily="49" charset="0"/>
              </a:rPr>
              <a:t>();</a:t>
            </a:r>
          </a:p>
          <a:p>
            <a:pPr marL="361950" indent="-361950">
              <a:buFontTx/>
              <a:buAutoNum type="arabicPeriod" startAt="2"/>
            </a:pPr>
            <a:r>
              <a:rPr lang="en-US" altLang="zh-TW" sz="2400" b="1" dirty="0" smtClean="0">
                <a:ea typeface="新細明體" charset="-120"/>
              </a:rPr>
              <a:t>Model Object - </a:t>
            </a:r>
            <a:r>
              <a:rPr lang="en-US" altLang="zh-TW" sz="2400" dirty="0" err="1" smtClean="0">
                <a:solidFill>
                  <a:srgbClr val="0000FF"/>
                </a:solidFill>
                <a:ea typeface="新細明體" charset="-120"/>
              </a:rPr>
              <a:t>GRBModel</a:t>
            </a:r>
            <a:r>
              <a:rPr lang="en-US" altLang="zh-TW" sz="2400" dirty="0" smtClean="0"/>
              <a:t> </a:t>
            </a:r>
            <a:r>
              <a:rPr lang="en-US" altLang="zh-TW" sz="2400" dirty="0" smtClean="0">
                <a:solidFill>
                  <a:srgbClr val="0000FF"/>
                </a:solidFill>
              </a:rPr>
              <a:t>(const </a:t>
            </a:r>
            <a:r>
              <a:rPr lang="en-US" altLang="zh-TW" sz="2400" dirty="0" err="1" smtClean="0">
                <a:solidFill>
                  <a:srgbClr val="0000FF"/>
                </a:solidFill>
              </a:rPr>
              <a:t>GRBEnv</a:t>
            </a:r>
            <a:r>
              <a:rPr lang="en-US" altLang="zh-TW" sz="2400" dirty="0" smtClean="0">
                <a:solidFill>
                  <a:srgbClr val="0000FF"/>
                </a:solidFill>
              </a:rPr>
              <a:t>&amp; </a:t>
            </a:r>
            <a:r>
              <a:rPr lang="en-US" altLang="zh-TW" sz="2400" dirty="0" err="1" smtClean="0">
                <a:solidFill>
                  <a:srgbClr val="0000FF"/>
                </a:solidFill>
              </a:rPr>
              <a:t>env</a:t>
            </a:r>
            <a:r>
              <a:rPr lang="en-US" altLang="zh-TW" sz="2400" dirty="0" smtClean="0">
                <a:solidFill>
                  <a:srgbClr val="0000FF"/>
                </a:solidFill>
              </a:rPr>
              <a:t>)</a:t>
            </a:r>
          </a:p>
          <a:p>
            <a:pPr marL="361950" indent="-361950">
              <a:buNone/>
            </a:pPr>
            <a:r>
              <a:rPr lang="en-US" altLang="zh-TW" sz="2400" b="1" dirty="0" err="1" smtClean="0">
                <a:solidFill>
                  <a:srgbClr val="0000FF"/>
                </a:solidFill>
              </a:rPr>
              <a:t>GRBModel</a:t>
            </a:r>
            <a:r>
              <a:rPr lang="en-US" altLang="zh-TW" sz="2400" dirty="0" smtClean="0"/>
              <a:t> </a:t>
            </a:r>
            <a:r>
              <a:rPr lang="en-US" altLang="zh-TW" sz="2400" b="1" dirty="0" err="1" smtClean="0">
                <a:solidFill>
                  <a:srgbClr val="E26804"/>
                </a:solidFill>
              </a:rPr>
              <a:t>ModelName</a:t>
            </a:r>
            <a:r>
              <a:rPr lang="en-US" altLang="zh-TW" sz="2400" dirty="0" smtClean="0"/>
              <a:t>= </a:t>
            </a:r>
            <a:r>
              <a:rPr lang="en-US" altLang="zh-TW" sz="2400" b="1" dirty="0" err="1" smtClean="0">
                <a:solidFill>
                  <a:srgbClr val="0000FF"/>
                </a:solidFill>
              </a:rPr>
              <a:t>GRBModel</a:t>
            </a:r>
            <a:r>
              <a:rPr lang="en-US" altLang="zh-TW" sz="2400" b="1" dirty="0" smtClean="0">
                <a:solidFill>
                  <a:srgbClr val="0000FF"/>
                </a:solidFill>
              </a:rPr>
              <a:t> (</a:t>
            </a:r>
            <a:r>
              <a:rPr lang="en-US" altLang="zh-TW" sz="2400" b="1" dirty="0" err="1" smtClean="0">
                <a:solidFill>
                  <a:srgbClr val="E26804"/>
                </a:solidFill>
              </a:rPr>
              <a:t>EnvName</a:t>
            </a:r>
            <a:r>
              <a:rPr lang="en-US" altLang="zh-TW" sz="2400" b="1" dirty="0" smtClean="0">
                <a:solidFill>
                  <a:srgbClr val="0000FF"/>
                </a:solidFill>
              </a:rPr>
              <a:t>);</a:t>
            </a:r>
            <a:endParaRPr lang="zh-TW" altLang="en-US" sz="2400"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31</a:t>
            </a:fld>
            <a:endParaRPr lang="zh-TW" altLang="en-US" dirty="0"/>
          </a:p>
        </p:txBody>
      </p:sp>
      <p:sp>
        <p:nvSpPr>
          <p:cNvPr id="7" name="Rectangle 3"/>
          <p:cNvSpPr txBox="1">
            <a:spLocks noChangeArrowheads="1"/>
          </p:cNvSpPr>
          <p:nvPr/>
        </p:nvSpPr>
        <p:spPr bwMode="auto">
          <a:xfrm>
            <a:off x="428596" y="4714884"/>
            <a:ext cx="8229600" cy="1500188"/>
          </a:xfrm>
          <a:prstGeom prst="rect">
            <a:avLst/>
          </a:prstGeom>
          <a:noFill/>
          <a:ln w="9525">
            <a:solidFill>
              <a:schemeClr val="tx1"/>
            </a:solidFill>
            <a:miter lim="800000"/>
            <a:headEnd/>
            <a:tailEnd/>
          </a:ln>
        </p:spPr>
        <p:txBody>
          <a:bodyPr/>
          <a:lstStyle/>
          <a:p>
            <a:r>
              <a:rPr lang="en-US" altLang="zh-TW" sz="2200" dirty="0">
                <a:solidFill>
                  <a:srgbClr val="006600"/>
                </a:solidFill>
                <a:latin typeface="Times New Roman" pitchFamily="18" charset="0"/>
                <a:ea typeface="標楷體" pitchFamily="65" charset="-120"/>
              </a:rPr>
              <a:t>//1.1 Basic elements declaration</a:t>
            </a:r>
            <a:endParaRPr lang="zh-TW" altLang="en-US" sz="2200" dirty="0">
              <a:solidFill>
                <a:srgbClr val="006600"/>
              </a:solidFill>
              <a:latin typeface="Times New Roman" pitchFamily="18" charset="0"/>
              <a:ea typeface="標楷體" pitchFamily="65" charset="-120"/>
            </a:endParaRPr>
          </a:p>
          <a:p>
            <a:r>
              <a:rPr lang="en-US" altLang="zh-TW" sz="2200" b="1" dirty="0" err="1">
                <a:solidFill>
                  <a:srgbClr val="0000FF"/>
                </a:solidFill>
                <a:latin typeface="Times New Roman" pitchFamily="18" charset="0"/>
                <a:cs typeface="Courier New" pitchFamily="49" charset="0"/>
              </a:rPr>
              <a:t>GRBEnv</a:t>
            </a:r>
            <a:r>
              <a:rPr lang="en-US" altLang="zh-TW" sz="2200" dirty="0">
                <a:latin typeface="Times New Roman" pitchFamily="18" charset="0"/>
                <a:ea typeface="標楷體" pitchFamily="65" charset="-120"/>
              </a:rPr>
              <a:t> </a:t>
            </a:r>
            <a:r>
              <a:rPr lang="en-US" altLang="zh-TW" sz="2200" dirty="0" err="1">
                <a:latin typeface="Times New Roman" pitchFamily="18" charset="0"/>
                <a:ea typeface="標楷體" pitchFamily="65" charset="-120"/>
                <a:cs typeface="Courier New" pitchFamily="49" charset="0"/>
              </a:rPr>
              <a:t>env</a:t>
            </a:r>
            <a:r>
              <a:rPr lang="en-US" altLang="zh-TW" sz="2200" dirty="0">
                <a:latin typeface="Times New Roman" pitchFamily="18" charset="0"/>
                <a:ea typeface="標楷體" pitchFamily="65" charset="-120"/>
                <a:cs typeface="Courier New" pitchFamily="49" charset="0"/>
              </a:rPr>
              <a:t> = </a:t>
            </a:r>
            <a:r>
              <a:rPr lang="en-US" altLang="zh-TW" sz="2200" b="1" dirty="0" err="1">
                <a:solidFill>
                  <a:srgbClr val="0000FF"/>
                </a:solidFill>
                <a:latin typeface="Times New Roman" pitchFamily="18" charset="0"/>
                <a:ea typeface="標楷體" pitchFamily="65" charset="-120"/>
                <a:cs typeface="Courier New" pitchFamily="49" charset="0"/>
              </a:rPr>
              <a:t>GRBEnv</a:t>
            </a:r>
            <a:r>
              <a:rPr lang="en-US" altLang="zh-TW" sz="2200" dirty="0">
                <a:latin typeface="Times New Roman" pitchFamily="18" charset="0"/>
                <a:ea typeface="標楷體" pitchFamily="65" charset="-120"/>
                <a:cs typeface="Courier New" pitchFamily="49" charset="0"/>
              </a:rPr>
              <a:t>();</a:t>
            </a:r>
          </a:p>
          <a:p>
            <a:r>
              <a:rPr lang="en-US" altLang="zh-TW" sz="2200" b="1" dirty="0" err="1">
                <a:solidFill>
                  <a:srgbClr val="0000FF"/>
                </a:solidFill>
                <a:latin typeface="Times New Roman" pitchFamily="18" charset="0"/>
                <a:cs typeface="Courier New" pitchFamily="49" charset="0"/>
              </a:rPr>
              <a:t>GRBModel</a:t>
            </a:r>
            <a:r>
              <a:rPr lang="en-US" altLang="zh-TW" sz="2200" dirty="0">
                <a:latin typeface="Times New Roman" pitchFamily="18" charset="0"/>
                <a:ea typeface="標楷體" pitchFamily="65" charset="-120"/>
              </a:rPr>
              <a:t> model </a:t>
            </a:r>
            <a:r>
              <a:rPr lang="en-US" altLang="zh-TW" sz="2200" dirty="0">
                <a:latin typeface="Times New Roman" pitchFamily="18" charset="0"/>
                <a:cs typeface="Courier New" pitchFamily="49" charset="0"/>
              </a:rPr>
              <a:t>= </a:t>
            </a:r>
            <a:r>
              <a:rPr lang="en-US" altLang="zh-TW" sz="2200" b="1" dirty="0" err="1">
                <a:solidFill>
                  <a:srgbClr val="0000FF"/>
                </a:solidFill>
                <a:latin typeface="Times New Roman" pitchFamily="18" charset="0"/>
                <a:cs typeface="Courier New" pitchFamily="49" charset="0"/>
              </a:rPr>
              <a:t>GRBModel</a:t>
            </a:r>
            <a:r>
              <a:rPr lang="en-US" altLang="zh-TW" sz="2200" dirty="0">
                <a:latin typeface="Times New Roman" pitchFamily="18" charset="0"/>
                <a:cs typeface="Courier New" pitchFamily="49" charset="0"/>
              </a:rPr>
              <a:t>(</a:t>
            </a:r>
            <a:r>
              <a:rPr lang="en-US" altLang="zh-TW" sz="2200" dirty="0" err="1">
                <a:latin typeface="Times New Roman" pitchFamily="18" charset="0"/>
                <a:cs typeface="Courier New" pitchFamily="49" charset="0"/>
              </a:rPr>
              <a:t>env</a:t>
            </a:r>
            <a:r>
              <a:rPr lang="en-US" altLang="zh-TW" sz="2200" dirty="0">
                <a:latin typeface="Times New Roman" pitchFamily="18" charset="0"/>
                <a:cs typeface="Courier New" pitchFamily="49" charset="0"/>
              </a:rPr>
              <a:t>)</a:t>
            </a:r>
            <a:r>
              <a:rPr lang="en-US" altLang="zh-TW" sz="2200" dirty="0">
                <a:latin typeface="Times New Roman" pitchFamily="18" charset="0"/>
                <a:ea typeface="標楷體" pitchFamily="65" charset="-120"/>
              </a:rPr>
              <a:t>;</a:t>
            </a:r>
          </a:p>
        </p:txBody>
      </p:sp>
      <p:grpSp>
        <p:nvGrpSpPr>
          <p:cNvPr id="13" name="群組 12"/>
          <p:cNvGrpSpPr/>
          <p:nvPr/>
        </p:nvGrpSpPr>
        <p:grpSpPr>
          <a:xfrm>
            <a:off x="5500694" y="3429000"/>
            <a:ext cx="3357586" cy="1173488"/>
            <a:chOff x="5572132" y="3286124"/>
            <a:chExt cx="3357586" cy="1173488"/>
          </a:xfrm>
        </p:grpSpPr>
        <p:sp>
          <p:nvSpPr>
            <p:cNvPr id="8" name="流程圖: 替代處理程序 7"/>
            <p:cNvSpPr/>
            <p:nvPr/>
          </p:nvSpPr>
          <p:spPr>
            <a:xfrm>
              <a:off x="5572132" y="3602356"/>
              <a:ext cx="3357586" cy="857256"/>
            </a:xfrm>
            <a:prstGeom prst="flowChartAlternateProcess">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chemeClr val="tx2">
                      <a:lumMod val="50000"/>
                    </a:schemeClr>
                  </a:solidFill>
                  <a:latin typeface="Verdana" pitchFamily="34" charset="0"/>
                </a:rPr>
                <a:t>The words in orange is the </a:t>
              </a:r>
              <a:r>
                <a:rPr lang="en-US" sz="1600" dirty="0" smtClean="0">
                  <a:solidFill>
                    <a:srgbClr val="000000"/>
                  </a:solidFill>
                  <a:latin typeface="Verdana" pitchFamily="34" charset="0"/>
                </a:rPr>
                <a:t>variable identifier that can be named by yourself</a:t>
              </a:r>
              <a:endParaRPr lang="zh-TW" altLang="en-US" sz="1600" dirty="0">
                <a:latin typeface="Verdana" pitchFamily="34" charset="0"/>
              </a:endParaRPr>
            </a:p>
          </p:txBody>
        </p:sp>
        <p:sp>
          <p:nvSpPr>
            <p:cNvPr id="10" name="向上箭號 9"/>
            <p:cNvSpPr/>
            <p:nvPr/>
          </p:nvSpPr>
          <p:spPr>
            <a:xfrm>
              <a:off x="6000760" y="3286124"/>
              <a:ext cx="357190" cy="285752"/>
            </a:xfrm>
            <a:prstGeom prst="up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5" name="群組 14"/>
          <p:cNvGrpSpPr/>
          <p:nvPr/>
        </p:nvGrpSpPr>
        <p:grpSpPr>
          <a:xfrm>
            <a:off x="500034" y="3429000"/>
            <a:ext cx="3357586" cy="928694"/>
            <a:chOff x="5572132" y="3286124"/>
            <a:chExt cx="3357586" cy="928694"/>
          </a:xfrm>
        </p:grpSpPr>
        <p:sp>
          <p:nvSpPr>
            <p:cNvPr id="16" name="流程圖: 替代處理程序 15"/>
            <p:cNvSpPr/>
            <p:nvPr/>
          </p:nvSpPr>
          <p:spPr>
            <a:xfrm>
              <a:off x="5572132" y="3602356"/>
              <a:ext cx="3357586" cy="612462"/>
            </a:xfrm>
            <a:prstGeom prst="flowChartAlternate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chemeClr val="tx2">
                      <a:lumMod val="50000"/>
                    </a:schemeClr>
                  </a:solidFill>
                  <a:latin typeface="Verdana" pitchFamily="34" charset="0"/>
                </a:rPr>
                <a:t>The words in blue is the </a:t>
              </a:r>
              <a:r>
                <a:rPr lang="en-US" altLang="zh-TW" sz="1600" dirty="0" err="1" smtClean="0">
                  <a:solidFill>
                    <a:srgbClr val="000000"/>
                  </a:solidFill>
                  <a:latin typeface="Verdana" pitchFamily="34" charset="0"/>
                </a:rPr>
                <a:t>Gurobi’s</a:t>
              </a:r>
              <a:r>
                <a:rPr lang="en-US" altLang="zh-TW" sz="1600" dirty="0" smtClean="0">
                  <a:solidFill>
                    <a:srgbClr val="000000"/>
                  </a:solidFill>
                  <a:latin typeface="Verdana" pitchFamily="34" charset="0"/>
                </a:rPr>
                <a:t> </a:t>
              </a:r>
              <a:r>
                <a:rPr lang="en-US" sz="1600" dirty="0" smtClean="0">
                  <a:solidFill>
                    <a:srgbClr val="000000"/>
                  </a:solidFill>
                  <a:latin typeface="Verdana" pitchFamily="34" charset="0"/>
                </a:rPr>
                <a:t>identifier</a:t>
              </a:r>
              <a:endParaRPr lang="zh-TW" altLang="en-US" sz="1600" dirty="0">
                <a:latin typeface="Verdana" pitchFamily="34" charset="0"/>
              </a:endParaRPr>
            </a:p>
          </p:txBody>
        </p:sp>
        <p:sp>
          <p:nvSpPr>
            <p:cNvPr id="17" name="向上箭號 16"/>
            <p:cNvSpPr/>
            <p:nvPr/>
          </p:nvSpPr>
          <p:spPr>
            <a:xfrm>
              <a:off x="6000760" y="3286124"/>
              <a:ext cx="357190" cy="285752"/>
            </a:xfrm>
            <a:prstGeom prst="upArrow">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smtClean="0"/>
              <a:t>1. Basic Elements – Parameters </a:t>
            </a:r>
            <a:r>
              <a:rPr lang="en-US" altLang="zh-TW" sz="2400" dirty="0" smtClean="0"/>
              <a:t>(2/2)</a:t>
            </a:r>
            <a:endParaRPr lang="zh-TW" altLang="en-US" dirty="0"/>
          </a:p>
        </p:txBody>
      </p:sp>
      <p:sp>
        <p:nvSpPr>
          <p:cNvPr id="3" name="內容版面配置區 2"/>
          <p:cNvSpPr>
            <a:spLocks noGrp="1"/>
          </p:cNvSpPr>
          <p:nvPr>
            <p:ph idx="1"/>
          </p:nvPr>
        </p:nvSpPr>
        <p:spPr>
          <a:xfrm>
            <a:off x="457200" y="1732615"/>
            <a:ext cx="8229600" cy="839129"/>
          </a:xfrm>
        </p:spPr>
        <p:txBody>
          <a:bodyPr>
            <a:normAutofit/>
          </a:bodyPr>
          <a:lstStyle/>
          <a:p>
            <a:pPr marL="0" indent="0">
              <a:buNone/>
            </a:pPr>
            <a:r>
              <a:rPr lang="en-US" altLang="zh-TW" sz="2400" b="1" dirty="0" smtClean="0">
                <a:ea typeface="新細明體" pitchFamily="18" charset="-120"/>
              </a:rPr>
              <a:t>Give known parameters and coefficients by declaring a matrix or reading data from a file.</a:t>
            </a:r>
            <a:endParaRPr lang="en-US" altLang="zh-TW" sz="2400" b="1" dirty="0" smtClean="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32</a:t>
            </a:fld>
            <a:endParaRPr lang="zh-TW" altLang="en-US" dirty="0"/>
          </a:p>
        </p:txBody>
      </p:sp>
      <p:sp>
        <p:nvSpPr>
          <p:cNvPr id="6" name="Rectangle 3"/>
          <p:cNvSpPr txBox="1">
            <a:spLocks noChangeArrowheads="1"/>
          </p:cNvSpPr>
          <p:nvPr/>
        </p:nvSpPr>
        <p:spPr bwMode="auto">
          <a:xfrm>
            <a:off x="457200" y="2663843"/>
            <a:ext cx="8229600" cy="2622545"/>
          </a:xfrm>
          <a:prstGeom prst="rect">
            <a:avLst/>
          </a:prstGeom>
          <a:solidFill>
            <a:schemeClr val="bg1"/>
          </a:solidFill>
          <a:ln w="9525">
            <a:solidFill>
              <a:schemeClr val="tx1"/>
            </a:solidFill>
            <a:miter lim="800000"/>
            <a:headEnd/>
            <a:tailEnd/>
          </a:ln>
        </p:spPr>
        <p:txBody>
          <a:bodyPr/>
          <a:lstStyle/>
          <a:p>
            <a:r>
              <a:rPr lang="en-US" altLang="zh-TW" sz="2200" dirty="0">
                <a:solidFill>
                  <a:srgbClr val="006600"/>
                </a:solidFill>
                <a:latin typeface="Times New Roman" pitchFamily="18" charset="0"/>
                <a:ea typeface="標楷體" pitchFamily="65" charset="-120"/>
              </a:rPr>
              <a:t>//1.2 </a:t>
            </a:r>
            <a:r>
              <a:rPr lang="en-US" altLang="zh-TW" sz="2200" dirty="0">
                <a:solidFill>
                  <a:srgbClr val="006600"/>
                </a:solidFill>
                <a:latin typeface="Times New Roman" pitchFamily="18" charset="0"/>
              </a:rPr>
              <a:t>Parameters </a:t>
            </a:r>
            <a:r>
              <a:rPr lang="en-US" altLang="zh-TW" sz="2200" dirty="0" smtClean="0">
                <a:solidFill>
                  <a:srgbClr val="006600"/>
                </a:solidFill>
                <a:latin typeface="Times New Roman" pitchFamily="18" charset="0"/>
              </a:rPr>
              <a:t>definition</a:t>
            </a:r>
          </a:p>
          <a:p>
            <a:r>
              <a:rPr lang="en-US" altLang="zh-TW" sz="2200" b="1" dirty="0" smtClean="0">
                <a:latin typeface="Times New Roman" pitchFamily="18" charset="0"/>
                <a:ea typeface="標楷體" pitchFamily="65" charset="-120"/>
                <a:cs typeface="Courier New" pitchFamily="49" charset="0"/>
              </a:rPr>
              <a:t>const </a:t>
            </a:r>
            <a:r>
              <a:rPr lang="en-US" altLang="zh-TW" sz="2200" b="1" dirty="0" err="1" smtClean="0">
                <a:latin typeface="Times New Roman" pitchFamily="18" charset="0"/>
                <a:ea typeface="標楷體" pitchFamily="65" charset="-120"/>
                <a:cs typeface="Courier New" pitchFamily="49" charset="0"/>
              </a:rPr>
              <a:t>int</a:t>
            </a:r>
            <a:r>
              <a:rPr lang="en-US" altLang="zh-TW" sz="2200" b="1" dirty="0" smtClean="0">
                <a:latin typeface="Times New Roman" pitchFamily="18" charset="0"/>
                <a:ea typeface="標楷體" pitchFamily="65" charset="-120"/>
                <a:cs typeface="Courier New" pitchFamily="49" charset="0"/>
              </a:rPr>
              <a:t> </a:t>
            </a:r>
            <a:r>
              <a:rPr lang="en-US" altLang="zh-TW" sz="2200" dirty="0" smtClean="0">
                <a:latin typeface="Times New Roman" pitchFamily="18" charset="0"/>
                <a:ea typeface="標楷體" pitchFamily="65" charset="-120"/>
                <a:cs typeface="Courier New" pitchFamily="49" charset="0"/>
              </a:rPr>
              <a:t>N = 2;  </a:t>
            </a:r>
            <a:r>
              <a:rPr lang="en-US" altLang="zh-TW" sz="2200" dirty="0" smtClean="0">
                <a:solidFill>
                  <a:srgbClr val="006600"/>
                </a:solidFill>
                <a:latin typeface="Times New Roman" pitchFamily="18" charset="0"/>
                <a:cs typeface="Courier New" pitchFamily="49" charset="0"/>
              </a:rPr>
              <a:t>//number of resources</a:t>
            </a:r>
            <a:r>
              <a:rPr lang="en-US" altLang="zh-TW" sz="2200" dirty="0" smtClean="0">
                <a:latin typeface="Times New Roman" pitchFamily="18" charset="0"/>
                <a:cs typeface="Courier New" pitchFamily="49" charset="0"/>
              </a:rPr>
              <a:t> </a:t>
            </a:r>
            <a:r>
              <a:rPr lang="en-US" altLang="zh-TW" sz="2200" dirty="0" smtClean="0">
                <a:solidFill>
                  <a:srgbClr val="006600"/>
                </a:solidFill>
                <a:latin typeface="Times New Roman" pitchFamily="18" charset="0"/>
                <a:cs typeface="Courier New" pitchFamily="49" charset="0"/>
              </a:rPr>
              <a:t> </a:t>
            </a:r>
            <a:endParaRPr lang="en-US" altLang="zh-TW" sz="2200" dirty="0" smtClean="0">
              <a:solidFill>
                <a:srgbClr val="006600"/>
              </a:solidFill>
              <a:latin typeface="Times New Roman" pitchFamily="18" charset="0"/>
            </a:endParaRPr>
          </a:p>
          <a:p>
            <a:r>
              <a:rPr lang="en-US" altLang="zh-TW" sz="2200" b="1" dirty="0" smtClean="0">
                <a:solidFill>
                  <a:prstClr val="black"/>
                </a:solidFill>
                <a:latin typeface="Times New Roman" pitchFamily="18" charset="0"/>
                <a:ea typeface="標楷體" pitchFamily="65" charset="-120"/>
                <a:cs typeface="Courier New" pitchFamily="49" charset="0"/>
              </a:rPr>
              <a:t>const </a:t>
            </a:r>
            <a:r>
              <a:rPr lang="en-US" altLang="zh-TW" sz="2200" b="1" dirty="0" err="1" smtClean="0">
                <a:solidFill>
                  <a:prstClr val="black"/>
                </a:solidFill>
                <a:latin typeface="Times New Roman" pitchFamily="18" charset="0"/>
                <a:ea typeface="標楷體" pitchFamily="65" charset="-120"/>
                <a:cs typeface="Courier New" pitchFamily="49" charset="0"/>
              </a:rPr>
              <a:t>int</a:t>
            </a:r>
            <a:r>
              <a:rPr lang="en-US" altLang="zh-TW" sz="2200" b="1" dirty="0" smtClean="0">
                <a:solidFill>
                  <a:prstClr val="black"/>
                </a:solidFill>
                <a:latin typeface="Times New Roman" pitchFamily="18" charset="0"/>
                <a:ea typeface="標楷體" pitchFamily="65" charset="-120"/>
                <a:cs typeface="Courier New" pitchFamily="49" charset="0"/>
              </a:rPr>
              <a:t> </a:t>
            </a:r>
            <a:r>
              <a:rPr lang="en-US" altLang="zh-TW" sz="2200" dirty="0" smtClean="0">
                <a:solidFill>
                  <a:prstClr val="black"/>
                </a:solidFill>
                <a:latin typeface="Times New Roman" pitchFamily="18" charset="0"/>
                <a:ea typeface="標楷體" pitchFamily="65" charset="-120"/>
                <a:cs typeface="Courier New" pitchFamily="49" charset="0"/>
              </a:rPr>
              <a:t>M = 2; </a:t>
            </a:r>
            <a:r>
              <a:rPr lang="en-US" altLang="zh-TW" sz="2200" dirty="0" smtClean="0">
                <a:solidFill>
                  <a:srgbClr val="006600"/>
                </a:solidFill>
                <a:latin typeface="Times New Roman" pitchFamily="18" charset="0"/>
                <a:cs typeface="Courier New" pitchFamily="49" charset="0"/>
              </a:rPr>
              <a:t>//number of products (D.V.)</a:t>
            </a:r>
            <a:endParaRPr lang="en-US" altLang="zh-TW" sz="2200" dirty="0" smtClean="0">
              <a:latin typeface="Times New Roman" pitchFamily="18" charset="0"/>
              <a:ea typeface="標楷體" pitchFamily="65" charset="-120"/>
            </a:endParaRPr>
          </a:p>
          <a:p>
            <a:r>
              <a:rPr lang="en-US" altLang="zh-TW" sz="2200" b="1" dirty="0" err="1" smtClean="0">
                <a:latin typeface="Times New Roman" pitchFamily="18" charset="0"/>
                <a:ea typeface="標楷體" pitchFamily="65" charset="-120"/>
              </a:rPr>
              <a:t>int</a:t>
            </a:r>
            <a:r>
              <a:rPr lang="en-US" altLang="zh-TW" sz="2200" dirty="0" smtClean="0">
                <a:latin typeface="Times New Roman" pitchFamily="18" charset="0"/>
                <a:ea typeface="標楷體" pitchFamily="65" charset="-120"/>
              </a:rPr>
              <a:t> a[</a:t>
            </a:r>
            <a:r>
              <a:rPr lang="en-US" altLang="zh-TW" sz="2000" dirty="0" smtClean="0">
                <a:latin typeface="Times New Roman" pitchFamily="18" charset="0"/>
                <a:ea typeface="標楷體" pitchFamily="65" charset="-120"/>
                <a:cs typeface="Courier New" pitchFamily="49" charset="0"/>
              </a:rPr>
              <a:t>N</a:t>
            </a:r>
            <a:r>
              <a:rPr lang="en-US" altLang="zh-TW" sz="2200" dirty="0" smtClean="0">
                <a:latin typeface="Times New Roman" pitchFamily="18" charset="0"/>
                <a:ea typeface="標楷體" pitchFamily="65" charset="-120"/>
              </a:rPr>
              <a:t>][</a:t>
            </a:r>
            <a:r>
              <a:rPr lang="en-US" altLang="zh-TW" sz="2000" dirty="0" smtClean="0">
                <a:solidFill>
                  <a:prstClr val="black"/>
                </a:solidFill>
                <a:latin typeface="Times New Roman" pitchFamily="18" charset="0"/>
                <a:ea typeface="標楷體" pitchFamily="65" charset="-120"/>
                <a:cs typeface="Courier New" pitchFamily="49" charset="0"/>
              </a:rPr>
              <a:t>M</a:t>
            </a:r>
            <a:r>
              <a:rPr lang="en-US" altLang="zh-TW" sz="2200" dirty="0" smtClean="0">
                <a:latin typeface="Times New Roman" pitchFamily="18" charset="0"/>
                <a:ea typeface="標楷體" pitchFamily="65" charset="-120"/>
              </a:rPr>
              <a:t>]= </a:t>
            </a:r>
            <a:r>
              <a:rPr lang="en-US" altLang="zh-TW" sz="2200" dirty="0">
                <a:latin typeface="Times New Roman" pitchFamily="18" charset="0"/>
                <a:ea typeface="標楷體" pitchFamily="65" charset="-120"/>
              </a:rPr>
              <a:t>{{</a:t>
            </a:r>
            <a:r>
              <a:rPr lang="en-US" altLang="zh-TW" sz="2200" dirty="0" smtClean="0">
                <a:latin typeface="Times New Roman" pitchFamily="18" charset="0"/>
                <a:ea typeface="標楷體" pitchFamily="65" charset="-120"/>
              </a:rPr>
              <a:t>1, 2},</a:t>
            </a:r>
            <a:endParaRPr lang="en-US" altLang="zh-TW" sz="2200" dirty="0">
              <a:latin typeface="Times New Roman" pitchFamily="18" charset="0"/>
              <a:ea typeface="標楷體" pitchFamily="65" charset="-120"/>
            </a:endParaRPr>
          </a:p>
          <a:p>
            <a:r>
              <a:rPr lang="en-US" altLang="zh-TW" sz="2200" dirty="0">
                <a:latin typeface="Times New Roman" pitchFamily="18" charset="0"/>
                <a:ea typeface="標楷體" pitchFamily="65" charset="-120"/>
              </a:rPr>
              <a:t>	 </a:t>
            </a:r>
            <a:r>
              <a:rPr lang="en-US" altLang="zh-TW" sz="2200" dirty="0" smtClean="0">
                <a:latin typeface="Times New Roman" pitchFamily="18" charset="0"/>
                <a:ea typeface="標楷體" pitchFamily="65" charset="-120"/>
              </a:rPr>
              <a:t>         {4, 3}};</a:t>
            </a:r>
            <a:r>
              <a:rPr lang="en-US" altLang="zh-TW" sz="2200" dirty="0" smtClean="0">
                <a:solidFill>
                  <a:srgbClr val="006600"/>
                </a:solidFill>
                <a:latin typeface="Times New Roman" pitchFamily="18" charset="0"/>
              </a:rPr>
              <a:t> //</a:t>
            </a:r>
            <a:r>
              <a:rPr lang="en-US" altLang="zh-TW" sz="2200" dirty="0">
                <a:solidFill>
                  <a:srgbClr val="006600"/>
                </a:solidFill>
                <a:latin typeface="Times New Roman" pitchFamily="18" charset="0"/>
              </a:rPr>
              <a:t>coefficients </a:t>
            </a:r>
            <a:r>
              <a:rPr lang="en-US" altLang="zh-TW" sz="2200" dirty="0" smtClean="0">
                <a:solidFill>
                  <a:srgbClr val="006600"/>
                </a:solidFill>
                <a:latin typeface="Times New Roman" pitchFamily="18" charset="0"/>
              </a:rPr>
              <a:t>in </a:t>
            </a:r>
            <a:r>
              <a:rPr lang="en-US" altLang="zh-TW" sz="2200" dirty="0">
                <a:solidFill>
                  <a:srgbClr val="006600"/>
                </a:solidFill>
                <a:latin typeface="Times New Roman" pitchFamily="18" charset="0"/>
              </a:rPr>
              <a:t>the constraints</a:t>
            </a:r>
            <a:endParaRPr lang="en-US" altLang="zh-TW" sz="2200" dirty="0">
              <a:latin typeface="Times New Roman" pitchFamily="18" charset="0"/>
              <a:ea typeface="標楷體" pitchFamily="65" charset="-120"/>
            </a:endParaRPr>
          </a:p>
          <a:p>
            <a:r>
              <a:rPr lang="en-US" altLang="zh-TW" sz="2200" b="1" dirty="0" err="1">
                <a:latin typeface="Times New Roman" pitchFamily="18" charset="0"/>
                <a:ea typeface="標楷體" pitchFamily="65" charset="-120"/>
              </a:rPr>
              <a:t>int</a:t>
            </a:r>
            <a:r>
              <a:rPr lang="en-US" altLang="zh-TW" sz="2200" dirty="0">
                <a:latin typeface="Times New Roman" pitchFamily="18" charset="0"/>
                <a:ea typeface="標楷體" pitchFamily="65" charset="-120"/>
              </a:rPr>
              <a:t> </a:t>
            </a:r>
            <a:r>
              <a:rPr lang="en-US" altLang="zh-TW" sz="2200" dirty="0" smtClean="0">
                <a:latin typeface="Times New Roman" pitchFamily="18" charset="0"/>
                <a:ea typeface="標楷體" pitchFamily="65" charset="-120"/>
              </a:rPr>
              <a:t>b[</a:t>
            </a:r>
            <a:r>
              <a:rPr lang="en-US" altLang="zh-TW" sz="2000" dirty="0" smtClean="0">
                <a:latin typeface="Times New Roman" pitchFamily="18" charset="0"/>
                <a:ea typeface="標楷體" pitchFamily="65" charset="-120"/>
                <a:cs typeface="Courier New" pitchFamily="49" charset="0"/>
              </a:rPr>
              <a:t>N</a:t>
            </a:r>
            <a:r>
              <a:rPr lang="en-US" altLang="zh-TW" sz="2200" dirty="0" smtClean="0">
                <a:latin typeface="Times New Roman" pitchFamily="18" charset="0"/>
                <a:ea typeface="標楷體" pitchFamily="65" charset="-120"/>
              </a:rPr>
              <a:t>] </a:t>
            </a:r>
            <a:r>
              <a:rPr lang="en-US" altLang="zh-TW" sz="2200" dirty="0">
                <a:latin typeface="Times New Roman" pitchFamily="18" charset="0"/>
                <a:ea typeface="標楷體" pitchFamily="65" charset="-120"/>
              </a:rPr>
              <a:t>= </a:t>
            </a:r>
            <a:r>
              <a:rPr lang="en-US" altLang="zh-TW" sz="2200" dirty="0" smtClean="0">
                <a:latin typeface="Times New Roman" pitchFamily="18" charset="0"/>
                <a:ea typeface="標楷體" pitchFamily="65" charset="-120"/>
              </a:rPr>
              <a:t>{40, 120};   </a:t>
            </a:r>
            <a:r>
              <a:rPr lang="en-US" altLang="zh-TW" sz="2200" dirty="0" smtClean="0">
                <a:solidFill>
                  <a:srgbClr val="006600"/>
                </a:solidFill>
                <a:latin typeface="Times New Roman" pitchFamily="18" charset="0"/>
              </a:rPr>
              <a:t>//</a:t>
            </a:r>
            <a:r>
              <a:rPr lang="en-US" altLang="zh-TW" sz="2200" dirty="0">
                <a:solidFill>
                  <a:srgbClr val="006600"/>
                </a:solidFill>
                <a:latin typeface="Times New Roman" pitchFamily="18" charset="0"/>
              </a:rPr>
              <a:t>coefficients </a:t>
            </a:r>
            <a:r>
              <a:rPr lang="en-US" altLang="zh-TW" sz="2200" dirty="0" smtClean="0">
                <a:solidFill>
                  <a:srgbClr val="006600"/>
                </a:solidFill>
                <a:latin typeface="Times New Roman" pitchFamily="18" charset="0"/>
              </a:rPr>
              <a:t>of </a:t>
            </a:r>
            <a:r>
              <a:rPr lang="en-US" altLang="zh-TW" sz="2200" dirty="0">
                <a:solidFill>
                  <a:srgbClr val="006600"/>
                </a:solidFill>
                <a:latin typeface="Times New Roman" pitchFamily="18" charset="0"/>
              </a:rPr>
              <a:t>the </a:t>
            </a:r>
            <a:r>
              <a:rPr lang="en-US" altLang="zh-TW" sz="2200" dirty="0" smtClean="0">
                <a:solidFill>
                  <a:srgbClr val="006600"/>
                </a:solidFill>
                <a:latin typeface="Times New Roman" pitchFamily="18" charset="0"/>
              </a:rPr>
              <a:t>RHS (Right-Hand-Side)</a:t>
            </a:r>
            <a:endParaRPr lang="en-US" altLang="zh-TW" sz="2200" dirty="0" smtClean="0">
              <a:latin typeface="Times New Roman" pitchFamily="18" charset="0"/>
              <a:ea typeface="標楷體" pitchFamily="65" charset="-120"/>
            </a:endParaRPr>
          </a:p>
          <a:p>
            <a:r>
              <a:rPr lang="en-US" altLang="zh-TW" sz="2200" b="1" dirty="0" err="1" smtClean="0">
                <a:latin typeface="Times New Roman" pitchFamily="18" charset="0"/>
                <a:ea typeface="標楷體" pitchFamily="65" charset="-120"/>
              </a:rPr>
              <a:t>int</a:t>
            </a:r>
            <a:r>
              <a:rPr lang="en-US" altLang="zh-TW" sz="2200" dirty="0" smtClean="0">
                <a:latin typeface="Times New Roman" pitchFamily="18" charset="0"/>
                <a:ea typeface="標楷體" pitchFamily="65" charset="-120"/>
              </a:rPr>
              <a:t> c[</a:t>
            </a:r>
            <a:r>
              <a:rPr lang="en-US" altLang="zh-TW" sz="2200" dirty="0" smtClean="0">
                <a:solidFill>
                  <a:prstClr val="black"/>
                </a:solidFill>
                <a:latin typeface="Times New Roman" pitchFamily="18" charset="0"/>
                <a:ea typeface="標楷體" pitchFamily="65" charset="-120"/>
                <a:cs typeface="Courier New" pitchFamily="49" charset="0"/>
              </a:rPr>
              <a:t>M</a:t>
            </a:r>
            <a:r>
              <a:rPr lang="en-US" altLang="zh-TW" sz="2200" dirty="0" smtClean="0">
                <a:latin typeface="Times New Roman" pitchFamily="18" charset="0"/>
                <a:ea typeface="標楷體" pitchFamily="65" charset="-120"/>
              </a:rPr>
              <a:t>] = {40, 50};    </a:t>
            </a:r>
            <a:r>
              <a:rPr lang="en-US" altLang="zh-TW" sz="2200" dirty="0" smtClean="0">
                <a:solidFill>
                  <a:srgbClr val="006600"/>
                </a:solidFill>
                <a:latin typeface="Times New Roman" pitchFamily="18" charset="0"/>
              </a:rPr>
              <a:t>//coefficients of objective function  </a:t>
            </a:r>
            <a:endParaRPr lang="en-US" altLang="zh-TW" sz="2200" dirty="0">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smtClean="0"/>
              <a:t>2. Decision Variable Declarations</a:t>
            </a:r>
            <a:r>
              <a:rPr lang="en-US" altLang="zh-TW" dirty="0" smtClean="0"/>
              <a:t> </a:t>
            </a:r>
            <a:r>
              <a:rPr lang="en-US" altLang="zh-TW" sz="2400" dirty="0" smtClean="0"/>
              <a:t>(1/2)</a:t>
            </a:r>
            <a:endParaRPr lang="zh-TW" altLang="en-US" dirty="0"/>
          </a:p>
        </p:txBody>
      </p:sp>
      <p:sp>
        <p:nvSpPr>
          <p:cNvPr id="3" name="內容版面配置區 2"/>
          <p:cNvSpPr>
            <a:spLocks noGrp="1"/>
          </p:cNvSpPr>
          <p:nvPr>
            <p:ph idx="1"/>
          </p:nvPr>
        </p:nvSpPr>
        <p:spPr>
          <a:xfrm>
            <a:off x="457200" y="1732615"/>
            <a:ext cx="8401080" cy="4525963"/>
          </a:xfrm>
        </p:spPr>
        <p:txBody>
          <a:bodyPr>
            <a:normAutofit/>
          </a:bodyPr>
          <a:lstStyle/>
          <a:p>
            <a:pPr>
              <a:spcBef>
                <a:spcPts val="100"/>
              </a:spcBef>
              <a:buNone/>
            </a:pPr>
            <a:r>
              <a:rPr lang="en-US" altLang="zh-TW" sz="2400" b="1" dirty="0" err="1" smtClean="0">
                <a:solidFill>
                  <a:srgbClr val="0000FF"/>
                </a:solidFill>
              </a:rPr>
              <a:t>GRBVar</a:t>
            </a:r>
            <a:r>
              <a:rPr lang="en-US" altLang="zh-TW" sz="2400" b="1" dirty="0" smtClean="0">
                <a:solidFill>
                  <a:srgbClr val="0000FF"/>
                </a:solidFill>
              </a:rPr>
              <a:t> </a:t>
            </a:r>
            <a:r>
              <a:rPr lang="en-US" altLang="zh-TW" sz="2400" b="1" dirty="0" err="1" smtClean="0">
                <a:solidFill>
                  <a:srgbClr val="E26804"/>
                </a:solidFill>
              </a:rPr>
              <a:t>VarName</a:t>
            </a:r>
            <a:r>
              <a:rPr lang="en-US" altLang="zh-TW" sz="2400" b="1" dirty="0" smtClean="0"/>
              <a:t> = </a:t>
            </a:r>
            <a:r>
              <a:rPr lang="en-US" altLang="zh-TW" sz="2400" b="1" dirty="0" err="1" smtClean="0">
                <a:solidFill>
                  <a:srgbClr val="E26804"/>
                </a:solidFill>
              </a:rPr>
              <a:t>ModelName</a:t>
            </a:r>
            <a:r>
              <a:rPr lang="en-US" altLang="zh-TW" sz="2400" b="1" dirty="0" err="1" smtClean="0">
                <a:solidFill>
                  <a:srgbClr val="0000FF"/>
                </a:solidFill>
              </a:rPr>
              <a:t>.addVar</a:t>
            </a:r>
            <a:r>
              <a:rPr lang="en-US" altLang="zh-TW" sz="2400" b="1" dirty="0" smtClean="0">
                <a:solidFill>
                  <a:srgbClr val="0000FF"/>
                </a:solidFill>
              </a:rPr>
              <a:t>(</a:t>
            </a:r>
            <a:r>
              <a:rPr lang="en-US" altLang="zh-TW" sz="2400" b="1" dirty="0" smtClean="0"/>
              <a:t>lb, </a:t>
            </a:r>
            <a:r>
              <a:rPr lang="en-US" altLang="zh-TW" sz="2400" b="1" dirty="0" err="1" smtClean="0"/>
              <a:t>ub</a:t>
            </a:r>
            <a:r>
              <a:rPr lang="en-US" altLang="zh-TW" sz="2400" b="1" dirty="0" smtClean="0"/>
              <a:t>, </a:t>
            </a:r>
            <a:r>
              <a:rPr lang="en-US" altLang="zh-TW" sz="2400" b="1" dirty="0" err="1" smtClean="0"/>
              <a:t>obj</a:t>
            </a:r>
            <a:r>
              <a:rPr lang="en-US" altLang="zh-TW" sz="2400" b="1" dirty="0" smtClean="0"/>
              <a:t>, type);</a:t>
            </a:r>
            <a:endParaRPr lang="zh-TW" altLang="en-US" sz="2400" b="1" dirty="0" smtClean="0">
              <a:ea typeface="新細明體" pitchFamily="18" charset="-120"/>
            </a:endParaRPr>
          </a:p>
          <a:p>
            <a:pPr>
              <a:spcBef>
                <a:spcPts val="100"/>
              </a:spcBef>
              <a:buNone/>
            </a:pPr>
            <a:r>
              <a:rPr lang="en-US" altLang="zh-TW" sz="2200" b="1" dirty="0" smtClean="0">
                <a:ea typeface="新細明體" pitchFamily="18" charset="-120"/>
              </a:rPr>
              <a:t>lb    : Lower bound for the variable</a:t>
            </a:r>
          </a:p>
          <a:p>
            <a:pPr marL="648000" indent="-719138">
              <a:spcBef>
                <a:spcPts val="100"/>
              </a:spcBef>
              <a:buNone/>
            </a:pPr>
            <a:r>
              <a:rPr lang="en-US" altLang="zh-TW" sz="2200" b="1" dirty="0" err="1" smtClean="0">
                <a:ea typeface="新細明體" pitchFamily="18" charset="-120"/>
              </a:rPr>
              <a:t>ub</a:t>
            </a:r>
            <a:r>
              <a:rPr lang="en-US" altLang="zh-TW" sz="2200" b="1" dirty="0" smtClean="0">
                <a:ea typeface="新細明體" pitchFamily="18" charset="-120"/>
              </a:rPr>
              <a:t>   : Upper bound for the variable </a:t>
            </a:r>
            <a:r>
              <a:rPr lang="en-US" altLang="zh-TW" sz="2000" b="1" dirty="0" smtClean="0">
                <a:solidFill>
                  <a:srgbClr val="FF0000"/>
                </a:solidFill>
                <a:ea typeface="新細明體" pitchFamily="18" charset="-120"/>
              </a:rPr>
              <a:t>(If the upper bound is unlimited, then </a:t>
            </a:r>
            <a:r>
              <a:rPr lang="en-US" altLang="zh-TW" sz="2000" b="1" dirty="0" err="1" smtClean="0">
                <a:solidFill>
                  <a:srgbClr val="FF0000"/>
                </a:solidFill>
                <a:ea typeface="新細明體" pitchFamily="18" charset="-120"/>
              </a:rPr>
              <a:t>ub</a:t>
            </a:r>
            <a:r>
              <a:rPr lang="en-US" altLang="zh-TW" sz="2000" b="1" dirty="0" smtClean="0">
                <a:solidFill>
                  <a:srgbClr val="FF0000"/>
                </a:solidFill>
                <a:ea typeface="新細明體" pitchFamily="18" charset="-120"/>
              </a:rPr>
              <a:t> is given to GRB_INFINITY)</a:t>
            </a:r>
            <a:endParaRPr lang="zh-TW" altLang="en-US" sz="2000" b="1" dirty="0" smtClean="0">
              <a:solidFill>
                <a:srgbClr val="FF0000"/>
              </a:solidFill>
              <a:ea typeface="新細明體" pitchFamily="18" charset="-120"/>
            </a:endParaRPr>
          </a:p>
          <a:p>
            <a:pPr>
              <a:spcBef>
                <a:spcPts val="100"/>
              </a:spcBef>
              <a:buNone/>
            </a:pPr>
            <a:r>
              <a:rPr lang="en-US" altLang="zh-TW" sz="2200" b="1" dirty="0" err="1" smtClean="0">
                <a:ea typeface="新細明體" pitchFamily="18" charset="-120"/>
              </a:rPr>
              <a:t>obj</a:t>
            </a:r>
            <a:r>
              <a:rPr lang="en-US" altLang="zh-TW" sz="2200" b="1" dirty="0" smtClean="0">
                <a:ea typeface="新細明體" pitchFamily="18" charset="-120"/>
              </a:rPr>
              <a:t>  : Objective coefficient for the variable.</a:t>
            </a:r>
          </a:p>
          <a:p>
            <a:pPr>
              <a:spcBef>
                <a:spcPts val="100"/>
              </a:spcBef>
              <a:buNone/>
            </a:pPr>
            <a:r>
              <a:rPr lang="en-US" altLang="zh-TW" sz="2200" b="1" dirty="0" smtClean="0">
                <a:ea typeface="新細明體" pitchFamily="18" charset="-120"/>
              </a:rPr>
              <a:t>type: </a:t>
            </a:r>
            <a:r>
              <a:rPr lang="en-US" altLang="zh-TW" sz="2000" b="1" dirty="0" smtClean="0">
                <a:solidFill>
                  <a:srgbClr val="0000FF"/>
                </a:solidFill>
                <a:ea typeface="新細明體" pitchFamily="18" charset="-120"/>
              </a:rPr>
              <a:t>GRB_INTEGER</a:t>
            </a:r>
            <a:r>
              <a:rPr lang="en-US" altLang="zh-TW" sz="2000" b="1" dirty="0" smtClean="0">
                <a:ea typeface="新細明體" pitchFamily="18" charset="-120"/>
              </a:rPr>
              <a:t> – Integer variable</a:t>
            </a:r>
            <a:endParaRPr lang="zh-TW" altLang="en-US" sz="2000" b="1" dirty="0" smtClean="0">
              <a:ea typeface="新細明體" pitchFamily="18" charset="-120"/>
            </a:endParaRPr>
          </a:p>
          <a:p>
            <a:pPr marL="414000" indent="252413">
              <a:spcBef>
                <a:spcPts val="100"/>
              </a:spcBef>
              <a:buNone/>
            </a:pPr>
            <a:r>
              <a:rPr lang="en-US" altLang="zh-TW" sz="2000" b="1" dirty="0" smtClean="0">
                <a:solidFill>
                  <a:srgbClr val="0000FF"/>
                </a:solidFill>
                <a:ea typeface="新細明體" pitchFamily="18" charset="-120"/>
              </a:rPr>
              <a:t>GRB_BINARY</a:t>
            </a:r>
            <a:r>
              <a:rPr lang="en-US" altLang="zh-TW" sz="2000" b="1" dirty="0" smtClean="0">
                <a:ea typeface="新細明體" pitchFamily="18" charset="-120"/>
              </a:rPr>
              <a:t> – Binary variable (0 or 1)</a:t>
            </a:r>
            <a:endParaRPr lang="zh-TW" altLang="en-US" sz="2000" b="1" dirty="0" smtClean="0">
              <a:ea typeface="新細明體" pitchFamily="18" charset="-120"/>
            </a:endParaRPr>
          </a:p>
          <a:p>
            <a:pPr marL="414000" indent="252413">
              <a:spcBef>
                <a:spcPts val="100"/>
              </a:spcBef>
              <a:buNone/>
            </a:pPr>
            <a:r>
              <a:rPr lang="en-US" altLang="zh-TW" sz="2000" b="1" dirty="0" smtClean="0">
                <a:solidFill>
                  <a:srgbClr val="0000FF"/>
                </a:solidFill>
                <a:ea typeface="新細明體" pitchFamily="18" charset="-120"/>
              </a:rPr>
              <a:t>GRB_CONTINUOUS</a:t>
            </a:r>
            <a:r>
              <a:rPr lang="en-US" altLang="zh-TW" sz="2000" b="1" dirty="0" smtClean="0">
                <a:ea typeface="新細明體" pitchFamily="18" charset="-120"/>
              </a:rPr>
              <a:t>  – Continuous variable</a:t>
            </a:r>
          </a:p>
          <a:p>
            <a:pPr marL="414000" indent="252413">
              <a:spcBef>
                <a:spcPts val="100"/>
              </a:spcBef>
              <a:buNone/>
            </a:pPr>
            <a:r>
              <a:rPr lang="en-US" altLang="zh-TW" sz="2000" b="1" dirty="0" smtClean="0">
                <a:solidFill>
                  <a:srgbClr val="0000FF"/>
                </a:solidFill>
                <a:ea typeface="新細明體" pitchFamily="18" charset="-120"/>
              </a:rPr>
              <a:t>GRB_SEMICONT</a:t>
            </a:r>
            <a:r>
              <a:rPr lang="en-US" altLang="zh-TW" sz="2000" b="1" dirty="0" smtClean="0">
                <a:ea typeface="新細明體" pitchFamily="18" charset="-120"/>
              </a:rPr>
              <a:t> – Semi-continuous variable (Ex: x=0 or 2</a:t>
            </a:r>
            <a:r>
              <a:rPr lang="zh-TW" altLang="en-US" sz="2000" b="1" dirty="0" smtClean="0">
                <a:ea typeface="新細明體" pitchFamily="18" charset="-120"/>
              </a:rPr>
              <a:t>≤</a:t>
            </a:r>
            <a:r>
              <a:rPr lang="en-US" altLang="zh-TW" sz="2000" b="1" dirty="0" smtClean="0">
                <a:ea typeface="新細明體" pitchFamily="18" charset="-120"/>
              </a:rPr>
              <a:t>x</a:t>
            </a:r>
            <a:r>
              <a:rPr lang="zh-TW" altLang="en-US" sz="2000" b="1" dirty="0" smtClean="0">
                <a:ea typeface="新細明體" pitchFamily="18" charset="-120"/>
              </a:rPr>
              <a:t> ≤</a:t>
            </a:r>
            <a:r>
              <a:rPr lang="en-US" altLang="zh-TW" sz="2000" b="1" dirty="0" smtClean="0">
                <a:ea typeface="新細明體" pitchFamily="18" charset="-120"/>
              </a:rPr>
              <a:t>4</a:t>
            </a:r>
            <a:r>
              <a:rPr lang="zh-TW" altLang="en-US" sz="2000" b="1" dirty="0" smtClean="0">
                <a:ea typeface="新細明體" pitchFamily="18" charset="-120"/>
              </a:rPr>
              <a:t> </a:t>
            </a:r>
            <a:r>
              <a:rPr lang="en-US" altLang="zh-TW" sz="2000" b="1" dirty="0" smtClean="0">
                <a:ea typeface="新細明體" pitchFamily="18" charset="-120"/>
              </a:rPr>
              <a:t>)</a:t>
            </a:r>
          </a:p>
          <a:p>
            <a:pPr marL="414000" indent="252413">
              <a:spcBef>
                <a:spcPts val="100"/>
              </a:spcBef>
              <a:buNone/>
            </a:pPr>
            <a:r>
              <a:rPr lang="en-US" altLang="zh-TW" sz="2000" b="1" dirty="0" smtClean="0">
                <a:solidFill>
                  <a:srgbClr val="0000FF"/>
                </a:solidFill>
                <a:ea typeface="新細明體" pitchFamily="18" charset="-120"/>
              </a:rPr>
              <a:t>GRB_SEMIINT </a:t>
            </a:r>
            <a:r>
              <a:rPr lang="en-US" altLang="zh-TW" sz="2000" b="1" dirty="0" smtClean="0">
                <a:ea typeface="新細明體" pitchFamily="18" charset="-120"/>
              </a:rPr>
              <a:t>– Semi-integer variable</a:t>
            </a:r>
            <a:endParaRPr lang="zh-TW" altLang="en-US" sz="2000" b="1" dirty="0" smtClean="0">
              <a:solidFill>
                <a:srgbClr val="0000FF"/>
              </a:solidFill>
              <a:ea typeface="新細明體" pitchFamily="18" charset="-120"/>
            </a:endParaRPr>
          </a:p>
          <a:p>
            <a:pPr>
              <a:buNone/>
            </a:pPr>
            <a:endParaRPr lang="zh-TW" altLang="en-US"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33</a:t>
            </a:fld>
            <a:endParaRPr lang="zh-TW"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smtClean="0"/>
              <a:t>2. Decision Variable Declarations </a:t>
            </a:r>
            <a:r>
              <a:rPr lang="en-US" altLang="zh-TW" sz="2400" dirty="0" smtClean="0"/>
              <a:t>(2/2)</a:t>
            </a:r>
            <a:endParaRPr lang="zh-TW" altLang="en-US"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34</a:t>
            </a:fld>
            <a:endParaRPr lang="zh-TW" altLang="en-US" dirty="0"/>
          </a:p>
        </p:txBody>
      </p:sp>
      <p:sp>
        <p:nvSpPr>
          <p:cNvPr id="6" name="Rectangle 3"/>
          <p:cNvSpPr txBox="1">
            <a:spLocks noChangeArrowheads="1"/>
          </p:cNvSpPr>
          <p:nvPr/>
        </p:nvSpPr>
        <p:spPr bwMode="auto">
          <a:xfrm>
            <a:off x="423863" y="1781176"/>
            <a:ext cx="8229600" cy="1790700"/>
          </a:xfrm>
          <a:prstGeom prst="rect">
            <a:avLst/>
          </a:prstGeom>
          <a:solidFill>
            <a:schemeClr val="bg1"/>
          </a:solidFill>
          <a:ln w="9525">
            <a:solidFill>
              <a:schemeClr val="tx1"/>
            </a:solidFill>
            <a:miter lim="800000"/>
            <a:headEnd/>
            <a:tailEnd/>
          </a:ln>
          <a:effectLst/>
        </p:spPr>
        <p:txBody>
          <a:bodyPr/>
          <a:lstStyle/>
          <a:p>
            <a:pPr marL="342900" indent="-342900">
              <a:lnSpc>
                <a:spcPts val="3000"/>
              </a:lnSpc>
              <a:spcBef>
                <a:spcPct val="20000"/>
              </a:spcBef>
              <a:defRPr/>
            </a:pPr>
            <a:r>
              <a:rPr lang="en-US" altLang="zh-TW" sz="2000" kern="0" dirty="0">
                <a:solidFill>
                  <a:srgbClr val="006600"/>
                </a:solidFill>
                <a:latin typeface="Times New Roman" pitchFamily="18" charset="0"/>
                <a:cs typeface="Times New Roman" pitchFamily="18" charset="0"/>
              </a:rPr>
              <a:t>//2. Decision Variables</a:t>
            </a:r>
          </a:p>
          <a:p>
            <a:pPr>
              <a:defRPr/>
            </a:pPr>
            <a:r>
              <a:rPr lang="en-US" altLang="zh-TW" sz="2000" dirty="0" err="1">
                <a:solidFill>
                  <a:srgbClr val="0000FF"/>
                </a:solidFill>
                <a:latin typeface="Times New Roman" pitchFamily="18" charset="0"/>
                <a:cs typeface="Times New Roman" pitchFamily="18" charset="0"/>
              </a:rPr>
              <a:t>GRBVar</a:t>
            </a:r>
            <a:r>
              <a:rPr lang="en-US" altLang="zh-TW" sz="2000" dirty="0">
                <a:latin typeface="Times New Roman" pitchFamily="18" charset="0"/>
                <a:cs typeface="Times New Roman" pitchFamily="18" charset="0"/>
              </a:rPr>
              <a:t> </a:t>
            </a:r>
            <a:r>
              <a:rPr lang="en-US" altLang="zh-TW" sz="2000" dirty="0" smtClean="0">
                <a:latin typeface="Times New Roman" pitchFamily="18" charset="0"/>
                <a:cs typeface="Times New Roman" pitchFamily="18" charset="0"/>
              </a:rPr>
              <a:t>x[M];</a:t>
            </a:r>
            <a:endParaRPr lang="en-US" altLang="zh-TW" sz="2000" dirty="0">
              <a:latin typeface="Times New Roman" pitchFamily="18" charset="0"/>
              <a:cs typeface="Times New Roman" pitchFamily="18" charset="0"/>
            </a:endParaRPr>
          </a:p>
          <a:p>
            <a:pPr>
              <a:defRPr/>
            </a:pPr>
            <a:r>
              <a:rPr lang="en-US" altLang="zh-TW" sz="2000" b="1" kern="0" dirty="0">
                <a:latin typeface="Times New Roman" pitchFamily="18" charset="0"/>
                <a:cs typeface="Times New Roman" pitchFamily="18" charset="0"/>
              </a:rPr>
              <a:t>for</a:t>
            </a:r>
            <a:r>
              <a:rPr lang="en-US" altLang="zh-TW" sz="2000" kern="0" dirty="0">
                <a:latin typeface="Times New Roman" pitchFamily="18" charset="0"/>
                <a:cs typeface="Times New Roman" pitchFamily="18" charset="0"/>
              </a:rPr>
              <a:t>(</a:t>
            </a:r>
            <a:r>
              <a:rPr lang="en-US" altLang="zh-TW" sz="2000" b="1" kern="0" dirty="0" err="1">
                <a:latin typeface="Times New Roman" pitchFamily="18" charset="0"/>
                <a:cs typeface="Times New Roman" pitchFamily="18" charset="0"/>
              </a:rPr>
              <a:t>int</a:t>
            </a:r>
            <a:r>
              <a:rPr lang="en-US" altLang="zh-TW" sz="2000" kern="0" dirty="0">
                <a:latin typeface="Times New Roman" pitchFamily="18" charset="0"/>
                <a:cs typeface="Times New Roman" pitchFamily="18" charset="0"/>
              </a:rPr>
              <a:t> </a:t>
            </a:r>
            <a:r>
              <a:rPr lang="en-US" altLang="zh-TW" sz="2000" kern="0" dirty="0" smtClean="0">
                <a:latin typeface="Times New Roman" pitchFamily="18" charset="0"/>
                <a:cs typeface="Times New Roman" pitchFamily="18" charset="0"/>
              </a:rPr>
              <a:t>j=0</a:t>
            </a:r>
            <a:r>
              <a:rPr lang="en-US" altLang="zh-TW" sz="2000" kern="0" dirty="0">
                <a:latin typeface="Times New Roman" pitchFamily="18" charset="0"/>
                <a:cs typeface="Times New Roman" pitchFamily="18" charset="0"/>
              </a:rPr>
              <a:t>; </a:t>
            </a:r>
            <a:r>
              <a:rPr lang="en-US" altLang="zh-TW" sz="2000" kern="0" dirty="0" smtClean="0">
                <a:latin typeface="Times New Roman" pitchFamily="18" charset="0"/>
                <a:cs typeface="Times New Roman" pitchFamily="18" charset="0"/>
              </a:rPr>
              <a:t>j&lt;M; j++) </a:t>
            </a:r>
            <a:r>
              <a:rPr lang="en-US" altLang="zh-TW" sz="2000" kern="0" dirty="0">
                <a:latin typeface="Times New Roman" pitchFamily="18" charset="0"/>
                <a:cs typeface="Times New Roman" pitchFamily="18" charset="0"/>
              </a:rPr>
              <a:t>{</a:t>
            </a:r>
          </a:p>
          <a:p>
            <a:pPr>
              <a:defRPr/>
            </a:pPr>
            <a:r>
              <a:rPr lang="en-US" altLang="zh-TW" sz="2000" kern="0" dirty="0">
                <a:latin typeface="Times New Roman" pitchFamily="18" charset="0"/>
                <a:cs typeface="Times New Roman" pitchFamily="18" charset="0"/>
              </a:rPr>
              <a:t>    </a:t>
            </a:r>
            <a:r>
              <a:rPr lang="en-US" altLang="zh-TW" sz="2000" kern="0" dirty="0" smtClean="0">
                <a:latin typeface="Times New Roman" pitchFamily="18" charset="0"/>
                <a:cs typeface="Times New Roman" pitchFamily="18" charset="0"/>
              </a:rPr>
              <a:t>x[j] </a:t>
            </a:r>
            <a:r>
              <a:rPr lang="en-US" altLang="zh-TW" sz="2000" kern="0" dirty="0">
                <a:latin typeface="Times New Roman" pitchFamily="18" charset="0"/>
                <a:cs typeface="Times New Roman" pitchFamily="18" charset="0"/>
              </a:rPr>
              <a:t>= </a:t>
            </a:r>
            <a:r>
              <a:rPr lang="en-US" altLang="zh-TW" sz="2000" kern="0" dirty="0" err="1">
                <a:latin typeface="Times New Roman" pitchFamily="18" charset="0"/>
                <a:cs typeface="Times New Roman" pitchFamily="18" charset="0"/>
              </a:rPr>
              <a:t>model</a:t>
            </a:r>
            <a:r>
              <a:rPr lang="en-US" altLang="zh-TW" sz="2000" kern="0" dirty="0" err="1">
                <a:solidFill>
                  <a:srgbClr val="0000FF"/>
                </a:solidFill>
                <a:latin typeface="Times New Roman" pitchFamily="18" charset="0"/>
                <a:cs typeface="Times New Roman" pitchFamily="18" charset="0"/>
              </a:rPr>
              <a:t>.addVar</a:t>
            </a:r>
            <a:r>
              <a:rPr lang="en-US" altLang="zh-TW" sz="2000" kern="0" dirty="0">
                <a:latin typeface="Times New Roman" pitchFamily="18" charset="0"/>
                <a:cs typeface="Times New Roman" pitchFamily="18" charset="0"/>
              </a:rPr>
              <a:t>(0.0, </a:t>
            </a:r>
            <a:r>
              <a:rPr lang="en-US" altLang="zh-TW" sz="2000" kern="0" dirty="0">
                <a:solidFill>
                  <a:srgbClr val="0000FF"/>
                </a:solidFill>
                <a:latin typeface="Times New Roman" pitchFamily="18" charset="0"/>
                <a:cs typeface="Times New Roman" pitchFamily="18" charset="0"/>
              </a:rPr>
              <a:t>GRB_INFINITY</a:t>
            </a:r>
            <a:r>
              <a:rPr lang="en-US" altLang="zh-TW" sz="2000" kern="0" dirty="0">
                <a:latin typeface="Times New Roman" pitchFamily="18" charset="0"/>
                <a:cs typeface="Times New Roman" pitchFamily="18" charset="0"/>
              </a:rPr>
              <a:t>, 0.0, </a:t>
            </a:r>
            <a:r>
              <a:rPr lang="en-US" altLang="zh-TW" sz="2000" kern="0" dirty="0" smtClean="0">
                <a:solidFill>
                  <a:srgbClr val="0000FF"/>
                </a:solidFill>
                <a:latin typeface="Times New Roman" pitchFamily="18" charset="0"/>
                <a:cs typeface="Times New Roman" pitchFamily="18" charset="0"/>
              </a:rPr>
              <a:t>GRB_CONTINUOUS</a:t>
            </a:r>
            <a:r>
              <a:rPr lang="en-US" altLang="zh-TW" sz="2000" kern="0" dirty="0" smtClean="0">
                <a:latin typeface="Times New Roman" pitchFamily="18" charset="0"/>
                <a:cs typeface="Times New Roman" pitchFamily="18" charset="0"/>
              </a:rPr>
              <a:t>);</a:t>
            </a:r>
            <a:endParaRPr lang="en-US" altLang="zh-TW" sz="2000" kern="0" dirty="0">
              <a:latin typeface="Times New Roman" pitchFamily="18" charset="0"/>
              <a:cs typeface="Times New Roman" pitchFamily="18" charset="0"/>
            </a:endParaRPr>
          </a:p>
          <a:p>
            <a:pPr>
              <a:defRPr/>
            </a:pPr>
            <a:r>
              <a:rPr lang="en-US" altLang="zh-TW" sz="2000" kern="0" dirty="0">
                <a:latin typeface="Times New Roman" pitchFamily="18" charset="0"/>
                <a:cs typeface="Times New Roman" pitchFamily="18" charset="0"/>
              </a:rPr>
              <a:t>}</a:t>
            </a:r>
          </a:p>
        </p:txBody>
      </p:sp>
      <p:grpSp>
        <p:nvGrpSpPr>
          <p:cNvPr id="7" name="群組 6"/>
          <p:cNvGrpSpPr/>
          <p:nvPr/>
        </p:nvGrpSpPr>
        <p:grpSpPr>
          <a:xfrm>
            <a:off x="4857752" y="3214686"/>
            <a:ext cx="3357586" cy="1285884"/>
            <a:chOff x="5572132" y="3286124"/>
            <a:chExt cx="3357586" cy="1285884"/>
          </a:xfrm>
        </p:grpSpPr>
        <p:sp>
          <p:nvSpPr>
            <p:cNvPr id="8" name="流程圖: 替代處理程序 7"/>
            <p:cNvSpPr/>
            <p:nvPr/>
          </p:nvSpPr>
          <p:spPr>
            <a:xfrm>
              <a:off x="5572132" y="3602356"/>
              <a:ext cx="3357586" cy="969652"/>
            </a:xfrm>
            <a:prstGeom prst="flowChartAlternateProcess">
              <a:avLst/>
            </a:prstGeom>
            <a:solidFill>
              <a:srgbClr val="FFC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chemeClr val="tx2">
                      <a:lumMod val="50000"/>
                    </a:schemeClr>
                  </a:solidFill>
                  <a:latin typeface="Verdana" pitchFamily="34" charset="0"/>
                </a:rPr>
                <a:t>The objective coefficients can be set to arbitrary value, and the true values are given later.</a:t>
              </a:r>
              <a:endParaRPr lang="zh-TW" altLang="en-US" sz="1600" dirty="0">
                <a:latin typeface="Verdana" pitchFamily="34" charset="0"/>
              </a:endParaRPr>
            </a:p>
          </p:txBody>
        </p:sp>
        <p:sp>
          <p:nvSpPr>
            <p:cNvPr id="9" name="向上箭號 8"/>
            <p:cNvSpPr/>
            <p:nvPr/>
          </p:nvSpPr>
          <p:spPr>
            <a:xfrm>
              <a:off x="6000760" y="3286124"/>
              <a:ext cx="357190" cy="285752"/>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2" name="矩形 11"/>
          <p:cNvSpPr>
            <a:spLocks noChangeArrowheads="1"/>
          </p:cNvSpPr>
          <p:nvPr/>
        </p:nvSpPr>
        <p:spPr bwMode="auto">
          <a:xfrm>
            <a:off x="5214942" y="2786058"/>
            <a:ext cx="357190" cy="359438"/>
          </a:xfrm>
          <a:prstGeom prst="rect">
            <a:avLst/>
          </a:prstGeom>
          <a:noFill/>
          <a:ln w="28575" algn="ctr">
            <a:solidFill>
              <a:srgbClr val="FF0000"/>
            </a:solidFill>
            <a:round/>
            <a:headEnd/>
            <a:tailEnd/>
          </a:ln>
        </p:spPr>
        <p:txBody>
          <a:bodyPr wrap="none" anchor="ctr"/>
          <a:lstStyle/>
          <a:p>
            <a:pPr algn="ctr"/>
            <a:endParaRPr lang="zh-TW"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smtClean="0"/>
              <a:t>3. Lazy Update</a:t>
            </a:r>
            <a:endParaRPr lang="zh-TW" altLang="en-US" dirty="0"/>
          </a:p>
        </p:txBody>
      </p:sp>
      <p:sp>
        <p:nvSpPr>
          <p:cNvPr id="3" name="內容版面配置區 2"/>
          <p:cNvSpPr>
            <a:spLocks noGrp="1"/>
          </p:cNvSpPr>
          <p:nvPr>
            <p:ph idx="1"/>
          </p:nvPr>
        </p:nvSpPr>
        <p:spPr>
          <a:xfrm>
            <a:off x="457200" y="1732615"/>
            <a:ext cx="8229600" cy="1410633"/>
          </a:xfrm>
        </p:spPr>
        <p:txBody>
          <a:bodyPr/>
          <a:lstStyle/>
          <a:p>
            <a:pPr>
              <a:buNone/>
              <a:defRPr/>
            </a:pPr>
            <a:r>
              <a:rPr lang="en-US" altLang="zh-TW" sz="2600" b="1" kern="0" dirty="0" err="1" smtClean="0"/>
              <a:t>Groubi</a:t>
            </a:r>
            <a:r>
              <a:rPr lang="en-US" altLang="zh-TW" sz="2600" b="1" kern="0" dirty="0" smtClean="0"/>
              <a:t> update model in batch mode, so model must be updated after adding variables into the model</a:t>
            </a:r>
          </a:p>
          <a:p>
            <a:pPr>
              <a:buNone/>
              <a:defRPr/>
            </a:pPr>
            <a:r>
              <a:rPr lang="en-US" altLang="zh-TW" sz="2600" b="1" kern="0" dirty="0" err="1" smtClean="0">
                <a:solidFill>
                  <a:srgbClr val="E26804"/>
                </a:solidFill>
              </a:rPr>
              <a:t>ModelName</a:t>
            </a:r>
            <a:r>
              <a:rPr lang="en-US" altLang="zh-TW" sz="2600" b="1" kern="0" dirty="0" err="1" smtClean="0">
                <a:solidFill>
                  <a:srgbClr val="0000FF"/>
                </a:solidFill>
              </a:rPr>
              <a:t>.update</a:t>
            </a:r>
            <a:r>
              <a:rPr lang="en-US" altLang="zh-TW" sz="2600" b="1" kern="0" dirty="0" smtClean="0">
                <a:solidFill>
                  <a:srgbClr val="0000FF"/>
                </a:solidFill>
              </a:rPr>
              <a:t>()</a:t>
            </a:r>
            <a:r>
              <a:rPr lang="en-US" altLang="zh-TW" sz="2600" b="1" kern="0" dirty="0" smtClean="0"/>
              <a:t>;</a:t>
            </a:r>
          </a:p>
          <a:p>
            <a:pPr>
              <a:buNone/>
            </a:pPr>
            <a:endParaRPr lang="zh-TW" altLang="en-US"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35</a:t>
            </a:fld>
            <a:endParaRPr lang="zh-TW" altLang="en-US" dirty="0"/>
          </a:p>
        </p:txBody>
      </p:sp>
      <p:sp>
        <p:nvSpPr>
          <p:cNvPr id="6" name="Rectangle 3"/>
          <p:cNvSpPr txBox="1">
            <a:spLocks noChangeArrowheads="1"/>
          </p:cNvSpPr>
          <p:nvPr/>
        </p:nvSpPr>
        <p:spPr bwMode="auto">
          <a:xfrm>
            <a:off x="423863" y="3190880"/>
            <a:ext cx="8229600" cy="952500"/>
          </a:xfrm>
          <a:prstGeom prst="rect">
            <a:avLst/>
          </a:prstGeom>
          <a:solidFill>
            <a:schemeClr val="bg1"/>
          </a:solidFill>
          <a:ln w="9525">
            <a:solidFill>
              <a:schemeClr val="tx1"/>
            </a:solidFill>
            <a:miter lim="800000"/>
            <a:headEnd/>
            <a:tailEnd/>
          </a:ln>
        </p:spPr>
        <p:txBody>
          <a:bodyPr/>
          <a:lstStyle/>
          <a:p>
            <a:pPr>
              <a:spcBef>
                <a:spcPts val="600"/>
              </a:spcBef>
            </a:pPr>
            <a:r>
              <a:rPr lang="en-US" altLang="zh-TW" sz="2000" dirty="0">
                <a:solidFill>
                  <a:srgbClr val="006600"/>
                </a:solidFill>
                <a:latin typeface="Times New Roman" pitchFamily="18" charset="0"/>
              </a:rPr>
              <a:t>//3. </a:t>
            </a:r>
            <a:r>
              <a:rPr lang="en-US" altLang="zh-TW" sz="2000" dirty="0">
                <a:solidFill>
                  <a:srgbClr val="006600"/>
                </a:solidFill>
                <a:latin typeface="Times New Roman" pitchFamily="18" charset="0"/>
                <a:ea typeface="標楷體" pitchFamily="65" charset="-120"/>
              </a:rPr>
              <a:t>Integrate variables into model</a:t>
            </a:r>
          </a:p>
          <a:p>
            <a:pPr>
              <a:spcBef>
                <a:spcPts val="600"/>
              </a:spcBef>
            </a:pPr>
            <a:r>
              <a:rPr lang="en-US" altLang="zh-TW" sz="2000" dirty="0" err="1">
                <a:latin typeface="Times New Roman" pitchFamily="18" charset="0"/>
                <a:ea typeface="標楷體" pitchFamily="65" charset="-120"/>
              </a:rPr>
              <a:t>model.</a:t>
            </a:r>
            <a:r>
              <a:rPr lang="en-US" altLang="zh-TW" sz="2000" dirty="0" err="1">
                <a:solidFill>
                  <a:srgbClr val="0000FF"/>
                </a:solidFill>
                <a:latin typeface="Times New Roman" pitchFamily="18" charset="0"/>
                <a:ea typeface="標楷體" pitchFamily="65" charset="-120"/>
              </a:rPr>
              <a:t>update</a:t>
            </a:r>
            <a:r>
              <a:rPr lang="en-US" altLang="zh-TW" sz="2000" dirty="0">
                <a:solidFill>
                  <a:srgbClr val="0000FF"/>
                </a:solidFill>
                <a:latin typeface="Times New Roman" pitchFamily="18" charset="0"/>
                <a:ea typeface="標楷體" pitchFamily="65" charset="-120"/>
              </a:rPr>
              <a:t>()</a:t>
            </a:r>
            <a:r>
              <a:rPr lang="en-US" altLang="zh-TW" sz="2000" dirty="0">
                <a:latin typeface="Times New Roman" pitchFamily="18" charset="0"/>
                <a:ea typeface="標楷體" pitchFamily="65" charset="-120"/>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smtClean="0"/>
              <a:t>4.Constraint Declaration </a:t>
            </a:r>
            <a:r>
              <a:rPr lang="en-US" altLang="zh-TW" sz="2400" dirty="0" smtClean="0"/>
              <a:t>(1/2)</a:t>
            </a:r>
            <a:endParaRPr lang="zh-TW" altLang="en-US" dirty="0"/>
          </a:p>
        </p:txBody>
      </p:sp>
      <p:sp>
        <p:nvSpPr>
          <p:cNvPr id="3" name="內容版面配置區 2"/>
          <p:cNvSpPr>
            <a:spLocks noGrp="1"/>
          </p:cNvSpPr>
          <p:nvPr>
            <p:ph idx="1"/>
          </p:nvPr>
        </p:nvSpPr>
        <p:spPr/>
        <p:txBody>
          <a:bodyPr>
            <a:normAutofit/>
          </a:bodyPr>
          <a:lstStyle/>
          <a:p>
            <a:pPr marL="609600" indent="-609600">
              <a:buNone/>
            </a:pPr>
            <a:r>
              <a:rPr lang="en-US" altLang="zh-TW" sz="2000" b="1" dirty="0" err="1" smtClean="0">
                <a:solidFill>
                  <a:srgbClr val="0000FF"/>
                </a:solidFill>
              </a:rPr>
              <a:t>GRBLinExpr</a:t>
            </a:r>
            <a:r>
              <a:rPr lang="en-US" altLang="zh-TW" sz="2000" b="1" dirty="0" smtClean="0">
                <a:solidFill>
                  <a:srgbClr val="0000FF"/>
                </a:solidFill>
              </a:rPr>
              <a:t> </a:t>
            </a:r>
            <a:r>
              <a:rPr lang="en-US" altLang="zh-TW" sz="2000" dirty="0" err="1" smtClean="0"/>
              <a:t>Linexpr</a:t>
            </a:r>
            <a:r>
              <a:rPr lang="en-US" altLang="zh-TW" sz="2000" dirty="0" smtClean="0"/>
              <a:t> = 0;</a:t>
            </a:r>
          </a:p>
          <a:p>
            <a:pPr marL="609600" indent="-609600">
              <a:buNone/>
            </a:pPr>
            <a:endParaRPr lang="en-US" altLang="zh-TW" sz="2000" b="1" dirty="0" smtClean="0"/>
          </a:p>
          <a:p>
            <a:pPr marL="609600" indent="-609600">
              <a:buNone/>
            </a:pPr>
            <a:r>
              <a:rPr lang="en-US" altLang="zh-TW" sz="2000" b="1" dirty="0" err="1" smtClean="0">
                <a:solidFill>
                  <a:srgbClr val="E26804"/>
                </a:solidFill>
              </a:rPr>
              <a:t>ModelName</a:t>
            </a:r>
            <a:r>
              <a:rPr lang="en-US" altLang="zh-TW" sz="2000" b="1" dirty="0" err="1" smtClean="0"/>
              <a:t>.</a:t>
            </a:r>
            <a:r>
              <a:rPr lang="en-US" altLang="zh-TW" sz="2000" b="1" dirty="0" err="1" smtClean="0">
                <a:solidFill>
                  <a:srgbClr val="0000FF"/>
                </a:solidFill>
              </a:rPr>
              <a:t>addConstr</a:t>
            </a:r>
            <a:r>
              <a:rPr lang="en-US" altLang="zh-TW" sz="2000" b="1" dirty="0" smtClean="0"/>
              <a:t>(</a:t>
            </a:r>
            <a:r>
              <a:rPr lang="en-US" altLang="zh-TW" sz="2000" b="1" dirty="0" err="1" smtClean="0"/>
              <a:t>lhsExpr</a:t>
            </a:r>
            <a:r>
              <a:rPr lang="en-US" altLang="zh-TW" sz="2000" b="1" dirty="0" smtClean="0"/>
              <a:t>, sense, </a:t>
            </a:r>
            <a:r>
              <a:rPr lang="en-US" altLang="zh-TW" sz="2000" b="1" dirty="0" err="1" smtClean="0"/>
              <a:t>rhsExpr</a:t>
            </a:r>
            <a:r>
              <a:rPr lang="en-US" altLang="zh-TW" sz="2000" b="1" dirty="0" smtClean="0"/>
              <a:t>);</a:t>
            </a:r>
          </a:p>
          <a:p>
            <a:pPr marL="609600" indent="-609600">
              <a:spcBef>
                <a:spcPts val="100"/>
              </a:spcBef>
              <a:buNone/>
            </a:pPr>
            <a:r>
              <a:rPr lang="en-US" altLang="zh-TW" sz="2000" b="1" dirty="0" err="1" smtClean="0"/>
              <a:t>lhsExpr</a:t>
            </a:r>
            <a:r>
              <a:rPr lang="en-US" altLang="zh-TW" sz="2000" b="1" dirty="0" smtClean="0">
                <a:ea typeface="新細明體" pitchFamily="18" charset="-120"/>
              </a:rPr>
              <a:t>  : </a:t>
            </a:r>
            <a:r>
              <a:rPr lang="en-US" altLang="zh-TW" sz="2000" b="1" dirty="0" smtClean="0"/>
              <a:t>Left-hand side (LHS) expression for new linear constraint.</a:t>
            </a:r>
            <a:endParaRPr lang="en-US" altLang="zh-TW" sz="2000" b="1" dirty="0" smtClean="0">
              <a:ea typeface="新細明體" pitchFamily="18" charset="-120"/>
            </a:endParaRPr>
          </a:p>
          <a:p>
            <a:pPr marL="609600" indent="-609600">
              <a:spcBef>
                <a:spcPts val="100"/>
              </a:spcBef>
              <a:buNone/>
            </a:pPr>
            <a:r>
              <a:rPr lang="en-US" altLang="zh-TW" sz="2000" b="1" dirty="0" smtClean="0"/>
              <a:t>sense</a:t>
            </a:r>
            <a:r>
              <a:rPr lang="en-US" altLang="zh-TW" sz="2000" b="1" dirty="0" smtClean="0">
                <a:ea typeface="新細明體" pitchFamily="18" charset="-120"/>
              </a:rPr>
              <a:t> : </a:t>
            </a:r>
            <a:r>
              <a:rPr lang="en-US" altLang="zh-TW" sz="1800" b="1" dirty="0" smtClean="0">
                <a:solidFill>
                  <a:srgbClr val="0000FF"/>
                </a:solidFill>
              </a:rPr>
              <a:t>GRB_LESS_EQUAL </a:t>
            </a:r>
            <a:r>
              <a:rPr lang="en-US" altLang="zh-TW" sz="1800" b="1" dirty="0" smtClean="0">
                <a:ea typeface="新細明體" pitchFamily="18" charset="-120"/>
              </a:rPr>
              <a:t>–  LHS is less than and equal to RHS (</a:t>
            </a:r>
            <a:r>
              <a:rPr lang="en-US" altLang="zh-TW" sz="1800" b="1" dirty="0" smtClean="0">
                <a:solidFill>
                  <a:srgbClr val="0000FF"/>
                </a:solidFill>
                <a:ea typeface="新細明體" pitchFamily="18" charset="-120"/>
              </a:rPr>
              <a:t>&lt;=</a:t>
            </a:r>
            <a:r>
              <a:rPr lang="en-US" altLang="zh-TW" sz="1800" b="1" dirty="0" smtClean="0">
                <a:ea typeface="新細明體" pitchFamily="18" charset="-120"/>
              </a:rPr>
              <a:t>).</a:t>
            </a:r>
            <a:endParaRPr lang="zh-TW" altLang="en-US" sz="1800" b="1" dirty="0" smtClean="0">
              <a:ea typeface="新細明體" pitchFamily="18" charset="-120"/>
            </a:endParaRPr>
          </a:p>
          <a:p>
            <a:pPr marL="648000" indent="109538">
              <a:spcBef>
                <a:spcPts val="100"/>
              </a:spcBef>
              <a:buNone/>
            </a:pPr>
            <a:r>
              <a:rPr lang="en-US" altLang="zh-TW" sz="1800" b="1" dirty="0" smtClean="0">
                <a:solidFill>
                  <a:srgbClr val="0000FF"/>
                </a:solidFill>
              </a:rPr>
              <a:t>GRB_EQUAL</a:t>
            </a:r>
            <a:r>
              <a:rPr lang="en-US" altLang="zh-TW" sz="1800" b="1" dirty="0" smtClean="0">
                <a:ea typeface="新細明體" pitchFamily="18" charset="-120"/>
              </a:rPr>
              <a:t> – LHS is equal to RHS (</a:t>
            </a:r>
            <a:r>
              <a:rPr lang="en-US" altLang="zh-TW" sz="1800" b="1" dirty="0" smtClean="0">
                <a:solidFill>
                  <a:srgbClr val="0000FF"/>
                </a:solidFill>
                <a:ea typeface="新細明體" pitchFamily="18" charset="-120"/>
              </a:rPr>
              <a:t>==</a:t>
            </a:r>
            <a:r>
              <a:rPr lang="en-US" altLang="zh-TW" sz="1800" b="1" dirty="0" smtClean="0">
                <a:ea typeface="新細明體" pitchFamily="18" charset="-120"/>
              </a:rPr>
              <a:t>).</a:t>
            </a:r>
            <a:endParaRPr lang="zh-TW" altLang="en-US" sz="1800" b="1" dirty="0" smtClean="0">
              <a:ea typeface="新細明體" pitchFamily="18" charset="-120"/>
            </a:endParaRPr>
          </a:p>
          <a:p>
            <a:pPr marL="648000" indent="109538">
              <a:spcBef>
                <a:spcPts val="100"/>
              </a:spcBef>
              <a:buNone/>
            </a:pPr>
            <a:r>
              <a:rPr lang="en-US" altLang="zh-TW" sz="1800" b="1" dirty="0" smtClean="0">
                <a:solidFill>
                  <a:srgbClr val="0000FF"/>
                </a:solidFill>
              </a:rPr>
              <a:t>GRB_GREATER_EQUAL</a:t>
            </a:r>
            <a:r>
              <a:rPr lang="en-US" altLang="zh-TW" sz="1800" b="1" dirty="0" smtClean="0">
                <a:ea typeface="新細明體" pitchFamily="18" charset="-120"/>
              </a:rPr>
              <a:t> – LHS is greater than and equal to RHS (</a:t>
            </a:r>
            <a:r>
              <a:rPr lang="en-US" altLang="zh-TW" sz="1800" b="1" dirty="0" smtClean="0">
                <a:solidFill>
                  <a:srgbClr val="0000FF"/>
                </a:solidFill>
                <a:ea typeface="新細明體" pitchFamily="18" charset="-120"/>
              </a:rPr>
              <a:t>&gt;=</a:t>
            </a:r>
            <a:r>
              <a:rPr lang="en-US" altLang="zh-TW" sz="1800" b="1" dirty="0" smtClean="0">
                <a:ea typeface="新細明體" pitchFamily="18" charset="-120"/>
              </a:rPr>
              <a:t>).</a:t>
            </a:r>
          </a:p>
          <a:p>
            <a:pPr marL="609600" indent="-609600">
              <a:spcBef>
                <a:spcPts val="100"/>
              </a:spcBef>
              <a:buNone/>
            </a:pPr>
            <a:r>
              <a:rPr lang="en-US" altLang="zh-TW" sz="2000" b="1" dirty="0" err="1" smtClean="0"/>
              <a:t>rhsExpr</a:t>
            </a:r>
            <a:r>
              <a:rPr lang="en-US" altLang="zh-TW" sz="2000" b="1" dirty="0" smtClean="0"/>
              <a:t>  </a:t>
            </a:r>
            <a:r>
              <a:rPr lang="en-US" altLang="zh-TW" sz="2000" b="1" dirty="0" smtClean="0">
                <a:ea typeface="新細明體" pitchFamily="18" charset="-120"/>
              </a:rPr>
              <a:t>: </a:t>
            </a:r>
            <a:r>
              <a:rPr lang="en-US" altLang="zh-TW" sz="2000" b="1" dirty="0" smtClean="0"/>
              <a:t>Right-hand side (RHS) expression for new linear constraint.</a:t>
            </a:r>
          </a:p>
          <a:p>
            <a:pPr marL="609600" indent="-609600">
              <a:spcBef>
                <a:spcPts val="100"/>
              </a:spcBef>
              <a:buNone/>
            </a:pPr>
            <a:endParaRPr lang="en-US" altLang="zh-TW" sz="2000" b="1" dirty="0" smtClean="0">
              <a:solidFill>
                <a:srgbClr val="0000FF"/>
              </a:solidFill>
              <a:ea typeface="新細明體" pitchFamily="18" charset="-120"/>
            </a:endParaRPr>
          </a:p>
          <a:p>
            <a:pPr marL="609600" indent="-609600">
              <a:spcBef>
                <a:spcPts val="100"/>
              </a:spcBef>
              <a:buNone/>
            </a:pPr>
            <a:r>
              <a:rPr lang="en-US" altLang="zh-TW" sz="2000" b="1" dirty="0" err="1" smtClean="0">
                <a:solidFill>
                  <a:srgbClr val="E26804"/>
                </a:solidFill>
              </a:rPr>
              <a:t>ModelName</a:t>
            </a:r>
            <a:r>
              <a:rPr lang="en-US" altLang="zh-TW" sz="2000" b="1" dirty="0" err="1" smtClean="0"/>
              <a:t>.</a:t>
            </a:r>
            <a:r>
              <a:rPr lang="en-US" altLang="zh-TW" sz="2000" b="1" dirty="0" err="1" smtClean="0">
                <a:solidFill>
                  <a:srgbClr val="0000FF"/>
                </a:solidFill>
              </a:rPr>
              <a:t>addConstr</a:t>
            </a:r>
            <a:r>
              <a:rPr lang="en-US" altLang="zh-TW" sz="2000" b="1" dirty="0" smtClean="0"/>
              <a:t>(</a:t>
            </a:r>
            <a:r>
              <a:rPr lang="en-US" altLang="zh-TW" sz="2000" b="1" dirty="0" err="1" smtClean="0"/>
              <a:t>GRBTempConstr</a:t>
            </a:r>
            <a:r>
              <a:rPr lang="en-US" altLang="zh-TW" sz="2000" b="1" dirty="0" smtClean="0"/>
              <a:t>&amp; </a:t>
            </a:r>
            <a:r>
              <a:rPr lang="en-US" altLang="zh-TW" sz="2000" b="1" dirty="0" err="1" smtClean="0"/>
              <a:t>tc</a:t>
            </a:r>
            <a:r>
              <a:rPr lang="en-US" altLang="zh-TW" sz="2000" b="1" dirty="0" smtClean="0"/>
              <a:t>);</a:t>
            </a:r>
          </a:p>
          <a:p>
            <a:pPr marL="609600" indent="-609600">
              <a:spcBef>
                <a:spcPts val="100"/>
              </a:spcBef>
              <a:buNone/>
            </a:pPr>
            <a:endParaRPr lang="en-US" altLang="zh-TW" sz="2000" b="1" dirty="0" smtClean="0"/>
          </a:p>
          <a:p>
            <a:pPr marL="609600" indent="-609600">
              <a:spcBef>
                <a:spcPts val="100"/>
              </a:spcBef>
              <a:buNone/>
            </a:pPr>
            <a:endParaRPr lang="zh-TW" altLang="en-US" sz="2000" b="1" dirty="0" smtClean="0">
              <a:solidFill>
                <a:srgbClr val="0000FF"/>
              </a:solidFill>
              <a:ea typeface="新細明體" pitchFamily="18" charset="-120"/>
            </a:endParaRPr>
          </a:p>
          <a:p>
            <a:pPr>
              <a:buNone/>
            </a:pPr>
            <a:endParaRPr lang="zh-TW" altLang="en-US" sz="2000"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36</a:t>
            </a:fld>
            <a:endParaRPr lang="zh-TW"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smtClean="0"/>
              <a:t>4.Constraint Declaration </a:t>
            </a:r>
            <a:r>
              <a:rPr lang="en-US" altLang="zh-TW" sz="2400" dirty="0" smtClean="0"/>
              <a:t>(2/2)</a:t>
            </a:r>
            <a:endParaRPr lang="zh-TW" altLang="en-US"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37</a:t>
            </a:fld>
            <a:endParaRPr lang="zh-TW" altLang="en-US" dirty="0"/>
          </a:p>
        </p:txBody>
      </p:sp>
      <p:sp>
        <p:nvSpPr>
          <p:cNvPr id="7" name="Rectangle 3"/>
          <p:cNvSpPr txBox="1">
            <a:spLocks noChangeArrowheads="1"/>
          </p:cNvSpPr>
          <p:nvPr/>
        </p:nvSpPr>
        <p:spPr>
          <a:xfrm>
            <a:off x="357158" y="3357562"/>
            <a:ext cx="8229600" cy="2698776"/>
          </a:xfrm>
          <a:prstGeom prst="rect">
            <a:avLst/>
          </a:prstGeom>
          <a:solidFill>
            <a:schemeClr val="bg1"/>
          </a:solidFill>
          <a:ln>
            <a:solidFill>
              <a:schemeClr val="tx1"/>
            </a:solidFill>
          </a:ln>
        </p:spPr>
        <p:txBody>
          <a:bodyPr vert="horz" lIns="91440" tIns="45720" rIns="91440" bIns="45720" rtlCol="0">
            <a:normAutofit/>
          </a:bodyPr>
          <a:lstStyle/>
          <a:p>
            <a:pPr marL="342900" marR="0" lvl="0" indent="-342900" algn="l" defTabSz="914400" rtl="0" eaLnBrk="1" fontAlgn="auto" latinLnBrk="0" hangingPunct="1">
              <a:spcAft>
                <a:spcPts val="0"/>
              </a:spcAft>
              <a:buClr>
                <a:srgbClr val="0033CC"/>
              </a:buClr>
              <a:buSzPct val="90000"/>
              <a:buFont typeface="Ravie" pitchFamily="82" charset="0"/>
              <a:buNone/>
              <a:tabLst/>
              <a:defRPr/>
            </a:pPr>
            <a:r>
              <a:rPr kumimoji="0" lang="en-US" altLang="zh-TW" sz="2000" b="0" i="0" u="none" strike="noStrike" kern="1200" cap="none" spc="0" normalizeH="0" baseline="0" noProof="0" dirty="0" smtClean="0">
                <a:ln>
                  <a:noFill/>
                </a:ln>
                <a:solidFill>
                  <a:srgbClr val="006600"/>
                </a:solidFill>
                <a:effectLst/>
                <a:uLnTx/>
                <a:uFillTx/>
                <a:latin typeface="Times New Roman" pitchFamily="18" charset="0"/>
                <a:ea typeface="+mn-ea"/>
                <a:cs typeface="Times New Roman" pitchFamily="18" charset="0"/>
              </a:rPr>
              <a:t>//4. </a:t>
            </a:r>
            <a:r>
              <a:rPr kumimoji="0" lang="en-US" altLang="zh-TW" sz="2000" b="0" i="0" u="none" strike="noStrike" kern="1200" cap="none" spc="0" normalizeH="0" baseline="0" noProof="0" dirty="0" smtClean="0">
                <a:ln>
                  <a:noFill/>
                </a:ln>
                <a:solidFill>
                  <a:srgbClr val="006600"/>
                </a:solidFill>
                <a:effectLst/>
                <a:uLnTx/>
                <a:uFillTx/>
                <a:latin typeface="Times New Roman" pitchFamily="18" charset="0"/>
                <a:ea typeface="新細明體" pitchFamily="18" charset="-120"/>
                <a:cs typeface="Times New Roman" pitchFamily="18" charset="0"/>
              </a:rPr>
              <a:t>Constraint Declaration</a:t>
            </a:r>
            <a:endParaRPr kumimoji="0" lang="zh-TW" altLang="en-US" sz="2000" b="0" i="0" u="none" strike="noStrike" kern="1200" cap="none" spc="0" normalizeH="0" baseline="0" noProof="0" dirty="0" smtClean="0">
              <a:ln>
                <a:noFill/>
              </a:ln>
              <a:solidFill>
                <a:srgbClr val="006600"/>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spcAft>
                <a:spcPts val="0"/>
              </a:spcAft>
              <a:buClr>
                <a:srgbClr val="0033CC"/>
              </a:buClr>
              <a:buSzPct val="90000"/>
              <a:buFont typeface="Ravie" pitchFamily="82" charset="0"/>
              <a:buNone/>
              <a:tabLst/>
              <a:defRPr/>
            </a:pPr>
            <a:r>
              <a:rPr kumimoji="0" lang="en-US" altLang="zh-TW"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for</a:t>
            </a:r>
            <a:r>
              <a:rPr kumimoji="0" lang="en-US" altLang="zh-TW"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en-US" altLang="zh-TW" sz="20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int</a:t>
            </a:r>
            <a:r>
              <a:rPr kumimoji="0" lang="en-US" altLang="zh-TW"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altLang="zh-TW" sz="20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i</a:t>
            </a:r>
            <a:r>
              <a:rPr kumimoji="0" lang="en-US" altLang="zh-TW"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=0; </a:t>
            </a:r>
            <a:r>
              <a:rPr kumimoji="0" lang="en-US" altLang="zh-TW" sz="20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i</a:t>
            </a:r>
            <a:r>
              <a:rPr kumimoji="0" lang="en-US" altLang="zh-TW"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&lt;N; </a:t>
            </a:r>
            <a:r>
              <a:rPr kumimoji="0" lang="en-US" altLang="zh-TW" sz="20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i</a:t>
            </a:r>
            <a:r>
              <a:rPr kumimoji="0" lang="en-US" altLang="zh-TW"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342900" marR="0" lvl="0" indent="-342900" algn="l" defTabSz="914400" rtl="0" eaLnBrk="1" fontAlgn="auto" latinLnBrk="0" hangingPunct="1">
              <a:spcAft>
                <a:spcPts val="0"/>
              </a:spcAft>
              <a:buClr>
                <a:srgbClr val="0033CC"/>
              </a:buClr>
              <a:buSzPct val="90000"/>
              <a:buFont typeface="Ravie" pitchFamily="82" charset="0"/>
              <a:buNone/>
              <a:tabLst/>
              <a:defRPr/>
            </a:pPr>
            <a:r>
              <a:rPr kumimoji="0" lang="en-US" altLang="zh-TW"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altLang="zh-TW" sz="20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altLang="zh-TW" sz="2000" b="0" i="0" u="none" strike="noStrike" kern="120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GRBLinExpr</a:t>
            </a:r>
            <a:r>
              <a:rPr kumimoji="0" lang="en-US" altLang="zh-TW"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LHS=0;</a:t>
            </a:r>
          </a:p>
          <a:p>
            <a:pPr marL="342900" marR="0" lvl="0" indent="-342900" algn="l" defTabSz="914400" rtl="0" eaLnBrk="1" fontAlgn="auto" latinLnBrk="0" hangingPunct="1">
              <a:spcAft>
                <a:spcPts val="0"/>
              </a:spcAft>
              <a:buClr>
                <a:srgbClr val="0033CC"/>
              </a:buClr>
              <a:buSzPct val="90000"/>
              <a:buFont typeface="Ravie" pitchFamily="82" charset="0"/>
              <a:buNone/>
              <a:tabLst/>
              <a:defRPr/>
            </a:pPr>
            <a:r>
              <a:rPr kumimoji="0" lang="en-US" altLang="zh-TW"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altLang="zh-TW"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for</a:t>
            </a:r>
            <a:r>
              <a:rPr kumimoji="0" lang="en-US" altLang="zh-TW"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en-US" altLang="zh-TW" sz="20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int</a:t>
            </a:r>
            <a:r>
              <a:rPr kumimoji="0" lang="en-US" altLang="zh-TW"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j=0; j&lt;M; j++) {</a:t>
            </a:r>
          </a:p>
          <a:p>
            <a:pPr marL="342900" marR="0" lvl="0" indent="-342900" algn="l" defTabSz="914400" rtl="0" eaLnBrk="1" fontAlgn="auto" latinLnBrk="0" hangingPunct="1">
              <a:spcAft>
                <a:spcPts val="0"/>
              </a:spcAft>
              <a:buClr>
                <a:srgbClr val="0033CC"/>
              </a:buClr>
              <a:buSzPct val="90000"/>
              <a:buFont typeface="Ravie" pitchFamily="82" charset="0"/>
              <a:buNone/>
              <a:tabLst/>
              <a:defRPr/>
            </a:pPr>
            <a:r>
              <a:rPr kumimoji="0" lang="en-US" altLang="zh-TW"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LHS += a[</a:t>
            </a:r>
            <a:r>
              <a:rPr kumimoji="0" lang="en-US" altLang="zh-TW" sz="20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i</a:t>
            </a:r>
            <a:r>
              <a:rPr kumimoji="0" lang="en-US" altLang="zh-TW"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][j]*x[j];</a:t>
            </a:r>
          </a:p>
          <a:p>
            <a:pPr marL="342900" marR="0" lvl="0" indent="-342900" algn="l" defTabSz="914400" rtl="0" eaLnBrk="1" fontAlgn="auto" latinLnBrk="0" hangingPunct="1">
              <a:spcAft>
                <a:spcPts val="0"/>
              </a:spcAft>
              <a:buClr>
                <a:srgbClr val="0033CC"/>
              </a:buClr>
              <a:buSzPct val="90000"/>
              <a:buFont typeface="Ravie" pitchFamily="82" charset="0"/>
              <a:buNone/>
              <a:tabLst/>
              <a:defRPr/>
            </a:pPr>
            <a:r>
              <a:rPr kumimoji="0" lang="zh-TW" alt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altLang="zh-TW"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342900" indent="-342900">
              <a:buClr>
                <a:srgbClr val="0033CC"/>
              </a:buClr>
              <a:buSzPct val="90000"/>
              <a:defRPr/>
            </a:pPr>
            <a:r>
              <a:rPr kumimoji="0" lang="en-US" altLang="zh-TW"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altLang="zh-TW" sz="20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model.</a:t>
            </a:r>
            <a:r>
              <a:rPr kumimoji="0" lang="en-US" altLang="zh-TW" sz="2000" b="0" i="0" u="none" strike="noStrike" kern="120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addConstr</a:t>
            </a:r>
            <a:r>
              <a:rPr kumimoji="0" lang="en-US" altLang="zh-TW"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(LHS,</a:t>
            </a:r>
            <a:r>
              <a:rPr lang="en-US" altLang="zh-TW" sz="2000" dirty="0" smtClean="0">
                <a:solidFill>
                  <a:srgbClr val="0000FF"/>
                </a:solidFill>
                <a:latin typeface="Times New Roman" pitchFamily="18" charset="0"/>
                <a:cs typeface="Times New Roman" pitchFamily="18" charset="0"/>
              </a:rPr>
              <a:t>GRB_LESS_EQUAL</a:t>
            </a:r>
            <a:r>
              <a:rPr kumimoji="0" lang="en-US" altLang="zh-TW"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,b[</a:t>
            </a:r>
            <a:r>
              <a:rPr kumimoji="0" lang="en-US" altLang="zh-TW" sz="20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i</a:t>
            </a:r>
            <a:r>
              <a:rPr kumimoji="0" lang="en-US" altLang="zh-TW"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342900" marR="0" lvl="0" indent="-342900" algn="l" defTabSz="914400" rtl="0" eaLnBrk="1" fontAlgn="auto" latinLnBrk="0" hangingPunct="1">
              <a:spcAft>
                <a:spcPts val="0"/>
              </a:spcAft>
              <a:buClr>
                <a:srgbClr val="0033CC"/>
              </a:buClr>
              <a:buSzPct val="90000"/>
              <a:buFont typeface="Ravie" pitchFamily="82" charset="0"/>
              <a:buNone/>
              <a:tabLst/>
              <a:defRPr/>
            </a:pPr>
            <a:r>
              <a:rPr kumimoji="0" lang="en-US" altLang="zh-TW"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p:txBody>
      </p:sp>
      <p:sp>
        <p:nvSpPr>
          <p:cNvPr id="12" name="向上箭號 11"/>
          <p:cNvSpPr/>
          <p:nvPr/>
        </p:nvSpPr>
        <p:spPr>
          <a:xfrm rot="5400000">
            <a:off x="3536149" y="2393149"/>
            <a:ext cx="571504" cy="357190"/>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流程圖: 替代處理程序 12"/>
          <p:cNvSpPr/>
          <p:nvPr/>
        </p:nvSpPr>
        <p:spPr>
          <a:xfrm>
            <a:off x="357158" y="1785926"/>
            <a:ext cx="2928958" cy="1285884"/>
          </a:xfrm>
          <a:prstGeom prst="flowChartAlternateProcess">
            <a:avLst/>
          </a:prstGeom>
          <a:solidFill>
            <a:srgbClr val="FFC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sz="1200" dirty="0" smtClean="0">
              <a:solidFill>
                <a:schemeClr val="tx2">
                  <a:lumMod val="50000"/>
                </a:schemeClr>
              </a:solidFill>
              <a:latin typeface="Times New Roman" pitchFamily="18" charset="0"/>
              <a:cs typeface="Times New Roman" pitchFamily="18" charset="0"/>
            </a:endParaRPr>
          </a:p>
        </p:txBody>
      </p:sp>
      <p:graphicFrame>
        <p:nvGraphicFramePr>
          <p:cNvPr id="10" name="表格 9"/>
          <p:cNvGraphicFramePr>
            <a:graphicFrameLocks noGrp="1"/>
          </p:cNvGraphicFramePr>
          <p:nvPr/>
        </p:nvGraphicFramePr>
        <p:xfrm>
          <a:off x="500034" y="2214554"/>
          <a:ext cx="2500331" cy="742950"/>
        </p:xfrm>
        <a:graphic>
          <a:graphicData uri="http://schemas.openxmlformats.org/drawingml/2006/table">
            <a:tbl>
              <a:tblPr/>
              <a:tblGrid>
                <a:gridCol w="555595"/>
                <a:gridCol w="303751"/>
                <a:gridCol w="609040"/>
                <a:gridCol w="303751"/>
                <a:gridCol w="728194"/>
              </a:tblGrid>
              <a:tr h="371475">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en-US" altLang="zh-TW" sz="1800" b="0" i="0" u="none" strike="noStrike" cap="none" normalizeH="0" baseline="0" dirty="0" smtClean="0">
                          <a:ln>
                            <a:noFill/>
                          </a:ln>
                          <a:solidFill>
                            <a:schemeClr val="tx1"/>
                          </a:solidFill>
                          <a:effectLst/>
                          <a:latin typeface="Times New Roman" pitchFamily="18" charset="0"/>
                          <a:ea typeface="標楷體" pitchFamily="65" charset="-120"/>
                        </a:rPr>
                        <a:t>1</a:t>
                      </a:r>
                      <a:r>
                        <a:rPr kumimoji="0" lang="en-US" altLang="zh-TW" sz="1800" b="0" i="1" u="none" strike="noStrike" cap="none" normalizeH="0" baseline="0" dirty="0" smtClean="0">
                          <a:ln>
                            <a:noFill/>
                          </a:ln>
                          <a:solidFill>
                            <a:schemeClr val="tx1"/>
                          </a:solidFill>
                          <a:effectLst/>
                          <a:latin typeface="Times New Roman" pitchFamily="18" charset="0"/>
                          <a:ea typeface="標楷體" pitchFamily="65" charset="-120"/>
                        </a:rPr>
                        <a:t>X</a:t>
                      </a:r>
                      <a:r>
                        <a:rPr kumimoji="0" lang="en-US" altLang="zh-TW" sz="1200" b="0" i="0" u="none" strike="noStrike" cap="none" normalizeH="0" baseline="0" dirty="0" smtClean="0">
                          <a:ln>
                            <a:noFill/>
                          </a:ln>
                          <a:solidFill>
                            <a:schemeClr val="tx1"/>
                          </a:solidFill>
                          <a:effectLst/>
                          <a:latin typeface="Times New Roman" pitchFamily="18" charset="0"/>
                          <a:ea typeface="標楷體" pitchFamily="65" charset="-120"/>
                        </a:rPr>
                        <a:t>1</a:t>
                      </a:r>
                      <a:endParaRPr kumimoji="0" lang="zh-TW" altLang="en-US" sz="12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en-US" altLang="zh-TW" sz="1800" b="0" i="0" u="none" strike="noStrike" cap="none" normalizeH="0" baseline="0" dirty="0" smtClean="0">
                          <a:ln>
                            <a:noFill/>
                          </a:ln>
                          <a:solidFill>
                            <a:schemeClr val="tx1"/>
                          </a:solidFill>
                          <a:effectLst/>
                          <a:latin typeface="Times New Roman" pitchFamily="18" charset="0"/>
                          <a:ea typeface="標楷體" pitchFamily="65" charset="-120"/>
                        </a:rPr>
                        <a:t>+</a:t>
                      </a:r>
                      <a:endParaRPr kumimoji="0" lang="zh-TW" altLang="en-US" sz="18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defRPr/>
                      </a:pPr>
                      <a:r>
                        <a:rPr kumimoji="0" lang="en-US" altLang="zh-TW" sz="1800" b="0" i="1" u="none" strike="noStrike" cap="none" normalizeH="0" baseline="0" dirty="0" smtClean="0">
                          <a:ln>
                            <a:noFill/>
                          </a:ln>
                          <a:solidFill>
                            <a:schemeClr val="tx1"/>
                          </a:solidFill>
                          <a:effectLst/>
                          <a:latin typeface="Times New Roman" pitchFamily="18" charset="0"/>
                          <a:ea typeface="標楷體" pitchFamily="65" charset="-120"/>
                        </a:rPr>
                        <a:t>2X</a:t>
                      </a:r>
                      <a:r>
                        <a:rPr kumimoji="0" lang="en-US" altLang="zh-TW" sz="1200" b="0" i="0" u="none" strike="noStrike" cap="none" normalizeH="0" baseline="0" dirty="0" smtClean="0">
                          <a:ln>
                            <a:noFill/>
                          </a:ln>
                          <a:solidFill>
                            <a:schemeClr val="tx1"/>
                          </a:solidFill>
                          <a:effectLst/>
                          <a:latin typeface="Times New Roman" pitchFamily="18" charset="0"/>
                          <a:ea typeface="標楷體" pitchFamily="65" charset="-120"/>
                        </a:rPr>
                        <a:t>2</a:t>
                      </a:r>
                      <a:endParaRPr kumimoji="0" lang="zh-TW" altLang="en-US" sz="12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zh-TW" altLang="en-US" sz="1800" b="0" i="0" u="none" strike="noStrike" cap="none" normalizeH="0" baseline="0" dirty="0" smtClean="0">
                          <a:ln>
                            <a:noFill/>
                          </a:ln>
                          <a:solidFill>
                            <a:schemeClr val="tx1"/>
                          </a:solidFill>
                          <a:effectLst/>
                          <a:latin typeface="Times New Roman" pitchFamily="18" charset="0"/>
                          <a:ea typeface="標楷體" pitchFamily="65" charset="-12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en-US" altLang="zh-TW" sz="1800" b="0" i="0" u="none" strike="noStrike" cap="none" normalizeH="0" baseline="0" dirty="0" smtClean="0">
                          <a:ln>
                            <a:noFill/>
                          </a:ln>
                          <a:solidFill>
                            <a:schemeClr val="tx1"/>
                          </a:solidFill>
                          <a:effectLst/>
                          <a:latin typeface="Times New Roman" pitchFamily="18" charset="0"/>
                          <a:ea typeface="標楷體" pitchFamily="65" charset="-120"/>
                        </a:rPr>
                        <a:t>40</a:t>
                      </a:r>
                      <a:endParaRPr kumimoji="0" lang="zh-TW" altLang="en-US" sz="18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en-US" altLang="zh-TW" sz="1800" b="0" i="1" u="none" strike="noStrike" cap="none" normalizeH="0" baseline="0" dirty="0" smtClean="0">
                          <a:ln>
                            <a:noFill/>
                          </a:ln>
                          <a:solidFill>
                            <a:schemeClr val="tx1"/>
                          </a:solidFill>
                          <a:effectLst/>
                          <a:latin typeface="Times New Roman" pitchFamily="18" charset="0"/>
                          <a:ea typeface="標楷體" pitchFamily="65" charset="-120"/>
                        </a:rPr>
                        <a:t>4X</a:t>
                      </a:r>
                      <a:r>
                        <a:rPr kumimoji="0" lang="en-US" altLang="zh-TW" sz="1200" b="0" i="0" u="none" strike="noStrike" cap="none" normalizeH="0" baseline="0" dirty="0" smtClean="0">
                          <a:ln>
                            <a:noFill/>
                          </a:ln>
                          <a:solidFill>
                            <a:schemeClr val="tx1"/>
                          </a:solidFill>
                          <a:effectLst/>
                          <a:latin typeface="Times New Roman" pitchFamily="18" charset="0"/>
                          <a:ea typeface="標楷體" pitchFamily="65" charset="-120"/>
                        </a:rPr>
                        <a:t>1</a:t>
                      </a:r>
                      <a:endParaRPr kumimoji="0" lang="zh-TW" altLang="en-US" sz="12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en-US" altLang="zh-TW" sz="1800" b="0" i="0" u="none" strike="noStrike" cap="none" normalizeH="0" baseline="0" smtClean="0">
                          <a:ln>
                            <a:noFill/>
                          </a:ln>
                          <a:solidFill>
                            <a:schemeClr val="tx1"/>
                          </a:solidFill>
                          <a:effectLst/>
                          <a:latin typeface="Times New Roman" pitchFamily="18" charset="0"/>
                          <a:ea typeface="標楷體" pitchFamily="65" charset="-120"/>
                        </a:rPr>
                        <a:t>+</a:t>
                      </a:r>
                      <a:endParaRPr kumimoji="0" lang="zh-TW" altLang="en-US" sz="1800" b="0"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en-US" altLang="zh-TW" sz="1800" b="0" i="1" u="none" strike="noStrike" cap="none" normalizeH="0" baseline="0" dirty="0" smtClean="0">
                          <a:ln>
                            <a:noFill/>
                          </a:ln>
                          <a:solidFill>
                            <a:schemeClr val="tx1"/>
                          </a:solidFill>
                          <a:effectLst/>
                          <a:latin typeface="Times New Roman" pitchFamily="18" charset="0"/>
                          <a:ea typeface="標楷體" pitchFamily="65" charset="-120"/>
                        </a:rPr>
                        <a:t>3X</a:t>
                      </a:r>
                      <a:r>
                        <a:rPr kumimoji="0" lang="en-US" altLang="zh-TW" sz="1200" b="0" i="0" u="none" strike="noStrike" cap="none" normalizeH="0" baseline="0" dirty="0" smtClean="0">
                          <a:ln>
                            <a:noFill/>
                          </a:ln>
                          <a:solidFill>
                            <a:schemeClr val="tx1"/>
                          </a:solidFill>
                          <a:effectLst/>
                          <a:latin typeface="Times New Roman" pitchFamily="18" charset="0"/>
                          <a:ea typeface="標楷體" pitchFamily="65" charset="-120"/>
                        </a:rPr>
                        <a:t>2</a:t>
                      </a:r>
                      <a:endParaRPr kumimoji="0" lang="zh-TW" altLang="en-US" sz="12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zh-TW" altLang="en-US" sz="1800" b="0" i="0" u="none" strike="noStrike" cap="none" normalizeH="0" baseline="0" dirty="0" smtClean="0">
                          <a:ln>
                            <a:noFill/>
                          </a:ln>
                          <a:solidFill>
                            <a:schemeClr val="tx1"/>
                          </a:solidFill>
                          <a:effectLst/>
                          <a:latin typeface="Times New Roman" pitchFamily="18" charset="0"/>
                          <a:ea typeface="標楷體" pitchFamily="65" charset="-12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ct val="70000"/>
                        <a:buFont typeface="Ravie" pitchFamily="82" charset="0"/>
                        <a:buNone/>
                        <a:tabLst/>
                      </a:pPr>
                      <a:r>
                        <a:rPr kumimoji="0" lang="en-US" altLang="zh-TW" sz="1800" b="0" i="0" u="none" strike="noStrike" cap="none" normalizeH="0" baseline="0" dirty="0" smtClean="0">
                          <a:ln>
                            <a:noFill/>
                          </a:ln>
                          <a:solidFill>
                            <a:schemeClr val="tx1"/>
                          </a:solidFill>
                          <a:effectLst/>
                          <a:latin typeface="Times New Roman" pitchFamily="18" charset="0"/>
                          <a:ea typeface="標楷體" pitchFamily="65" charset="-120"/>
                        </a:rPr>
                        <a:t>120</a:t>
                      </a:r>
                      <a:endParaRPr kumimoji="0" lang="zh-TW" altLang="en-US" sz="18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a:noFill/>
                    </a:lnL>
                    <a:lnR>
                      <a:noFill/>
                    </a:lnR>
                    <a:lnT>
                      <a:noFill/>
                    </a:lnT>
                    <a:lnB>
                      <a:noFill/>
                    </a:lnB>
                    <a:lnTlToBr>
                      <a:noFill/>
                    </a:lnTlToBr>
                    <a:lnBlToTr>
                      <a:noFill/>
                    </a:lnBlToTr>
                    <a:noFill/>
                  </a:tcPr>
                </a:tc>
              </a:tr>
            </a:tbl>
          </a:graphicData>
        </a:graphic>
      </p:graphicFrame>
      <p:sp>
        <p:nvSpPr>
          <p:cNvPr id="11" name="矩形 10"/>
          <p:cNvSpPr/>
          <p:nvPr/>
        </p:nvSpPr>
        <p:spPr>
          <a:xfrm>
            <a:off x="500034" y="1752889"/>
            <a:ext cx="1293944" cy="461665"/>
          </a:xfrm>
          <a:prstGeom prst="rect">
            <a:avLst/>
          </a:prstGeom>
          <a:noFill/>
        </p:spPr>
        <p:txBody>
          <a:bodyPr wrap="none">
            <a:spAutoFit/>
          </a:bodyPr>
          <a:lstStyle/>
          <a:p>
            <a:pPr>
              <a:defRPr/>
            </a:pPr>
            <a:r>
              <a:rPr lang="en-US" altLang="zh-TW" sz="2400" dirty="0" smtClean="0">
                <a:latin typeface="Times New Roman" pitchFamily="18" charset="0"/>
                <a:cs typeface="Times New Roman" pitchFamily="18" charset="0"/>
              </a:rPr>
              <a:t>Original:</a:t>
            </a:r>
            <a:endParaRPr lang="zh-TW" altLang="en-US" sz="2400" dirty="0">
              <a:latin typeface="Times New Roman" pitchFamily="18" charset="0"/>
              <a:cs typeface="Times New Roman" pitchFamily="18" charset="0"/>
            </a:endParaRPr>
          </a:p>
        </p:txBody>
      </p:sp>
      <p:sp>
        <p:nvSpPr>
          <p:cNvPr id="14" name="流程圖: 替代處理程序 13"/>
          <p:cNvSpPr/>
          <p:nvPr/>
        </p:nvSpPr>
        <p:spPr>
          <a:xfrm>
            <a:off x="4429124" y="1785926"/>
            <a:ext cx="3286148" cy="1285884"/>
          </a:xfrm>
          <a:prstGeom prst="flowChartAlternateProcess">
            <a:avLst/>
          </a:prstGeom>
          <a:solidFill>
            <a:srgbClr val="FFC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sz="1200" dirty="0" smtClean="0">
              <a:solidFill>
                <a:schemeClr val="tx2">
                  <a:lumMod val="50000"/>
                </a:schemeClr>
              </a:solidFill>
              <a:latin typeface="Times New Roman" pitchFamily="18" charset="0"/>
              <a:cs typeface="Times New Roman" pitchFamily="18" charset="0"/>
            </a:endParaRPr>
          </a:p>
        </p:txBody>
      </p:sp>
      <p:grpSp>
        <p:nvGrpSpPr>
          <p:cNvPr id="15" name="群組 14"/>
          <p:cNvGrpSpPr/>
          <p:nvPr/>
        </p:nvGrpSpPr>
        <p:grpSpPr>
          <a:xfrm>
            <a:off x="4572000" y="1776198"/>
            <a:ext cx="3111475" cy="1308682"/>
            <a:chOff x="4572000" y="1763128"/>
            <a:chExt cx="3111475" cy="1308682"/>
          </a:xfrm>
        </p:grpSpPr>
        <p:sp>
          <p:nvSpPr>
            <p:cNvPr id="6" name="矩形 5"/>
            <p:cNvSpPr/>
            <p:nvPr/>
          </p:nvSpPr>
          <p:spPr>
            <a:xfrm>
              <a:off x="4572000" y="1763128"/>
              <a:ext cx="1986441" cy="461665"/>
            </a:xfrm>
            <a:prstGeom prst="rect">
              <a:avLst/>
            </a:prstGeom>
          </p:spPr>
          <p:txBody>
            <a:bodyPr wrap="none">
              <a:spAutoFit/>
            </a:bodyPr>
            <a:lstStyle/>
            <a:p>
              <a:pPr>
                <a:defRPr/>
              </a:pPr>
              <a:r>
                <a:rPr lang="en-US" altLang="zh-TW" sz="2400" dirty="0" smtClean="0">
                  <a:latin typeface="Times New Roman" pitchFamily="18" charset="0"/>
                  <a:cs typeface="Times New Roman" pitchFamily="18" charset="0"/>
                </a:rPr>
                <a:t>General Form:</a:t>
              </a:r>
              <a:endParaRPr lang="zh-TW" altLang="en-US" sz="2400" dirty="0">
                <a:latin typeface="Times New Roman" pitchFamily="18" charset="0"/>
                <a:cs typeface="Times New Roman" pitchFamily="18" charset="0"/>
              </a:endParaRPr>
            </a:p>
          </p:txBody>
        </p:sp>
        <p:graphicFrame>
          <p:nvGraphicFramePr>
            <p:cNvPr id="8" name="Object 4"/>
            <p:cNvGraphicFramePr>
              <a:graphicFrameLocks noChangeAspect="1"/>
            </p:cNvGraphicFramePr>
            <p:nvPr/>
          </p:nvGraphicFramePr>
          <p:xfrm>
            <a:off x="4670425" y="2149473"/>
            <a:ext cx="1587500" cy="922337"/>
          </p:xfrm>
          <a:graphic>
            <a:graphicData uri="http://schemas.openxmlformats.org/presentationml/2006/ole">
              <p:oleObj spid="_x0000_s44034" name="Equation" r:id="rId3" imgW="736560" imgH="431640" progId="Equation.3">
                <p:embed/>
              </p:oleObj>
            </a:graphicData>
          </a:graphic>
        </p:graphicFrame>
        <p:graphicFrame>
          <p:nvGraphicFramePr>
            <p:cNvPr id="9" name="Object 5"/>
            <p:cNvGraphicFramePr>
              <a:graphicFrameLocks noChangeAspect="1"/>
            </p:cNvGraphicFramePr>
            <p:nvPr/>
          </p:nvGraphicFramePr>
          <p:xfrm>
            <a:off x="6626210" y="2408227"/>
            <a:ext cx="1057265" cy="330130"/>
          </p:xfrm>
          <a:graphic>
            <a:graphicData uri="http://schemas.openxmlformats.org/presentationml/2006/ole">
              <p:oleObj spid="_x0000_s44035" name="Equation" r:id="rId4" imgW="558720" imgH="177480" progId="Equation.3">
                <p:embed/>
              </p:oleObj>
            </a:graphicData>
          </a:graphic>
        </p:graphicFrame>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smtClean="0"/>
              <a:t>5. Objective Function</a:t>
            </a:r>
            <a:endParaRPr lang="zh-TW" altLang="en-US" dirty="0"/>
          </a:p>
        </p:txBody>
      </p:sp>
      <p:sp>
        <p:nvSpPr>
          <p:cNvPr id="3" name="內容版面配置區 2"/>
          <p:cNvSpPr>
            <a:spLocks noGrp="1"/>
          </p:cNvSpPr>
          <p:nvPr>
            <p:ph idx="1"/>
          </p:nvPr>
        </p:nvSpPr>
        <p:spPr>
          <a:xfrm>
            <a:off x="457200" y="1732615"/>
            <a:ext cx="8229600" cy="2410765"/>
          </a:xfrm>
        </p:spPr>
        <p:txBody>
          <a:bodyPr/>
          <a:lstStyle/>
          <a:p>
            <a:pPr>
              <a:lnSpc>
                <a:spcPct val="90000"/>
              </a:lnSpc>
              <a:buNone/>
            </a:pPr>
            <a:r>
              <a:rPr lang="en-US" altLang="zh-TW" sz="2200" b="1" dirty="0" err="1" smtClean="0">
                <a:solidFill>
                  <a:srgbClr val="E26804"/>
                </a:solidFill>
              </a:rPr>
              <a:t>ModelName</a:t>
            </a:r>
            <a:r>
              <a:rPr lang="en-US" altLang="zh-TW" sz="2200" b="1" dirty="0" err="1" smtClean="0">
                <a:solidFill>
                  <a:srgbClr val="0000FF"/>
                </a:solidFill>
              </a:rPr>
              <a:t>.set</a:t>
            </a:r>
            <a:r>
              <a:rPr lang="en-US" altLang="zh-TW" sz="2200" b="1" dirty="0" smtClean="0">
                <a:solidFill>
                  <a:srgbClr val="0000FF"/>
                </a:solidFill>
              </a:rPr>
              <a:t>(</a:t>
            </a:r>
            <a:r>
              <a:rPr lang="en-US" altLang="zh-TW" sz="2200" b="1" dirty="0" err="1" smtClean="0">
                <a:solidFill>
                  <a:srgbClr val="0000FF"/>
                </a:solidFill>
              </a:rPr>
              <a:t>GRB_IntAttr_ModelSense</a:t>
            </a:r>
            <a:r>
              <a:rPr lang="en-US" altLang="zh-TW" sz="2200" b="1" dirty="0" smtClean="0">
                <a:solidFill>
                  <a:srgbClr val="0000FF"/>
                </a:solidFill>
              </a:rPr>
              <a:t>, </a:t>
            </a:r>
            <a:r>
              <a:rPr lang="en-US" altLang="zh-TW" sz="2200" b="1" dirty="0" smtClean="0"/>
              <a:t>sense</a:t>
            </a:r>
            <a:r>
              <a:rPr lang="en-US" altLang="zh-TW" sz="2200" b="1" dirty="0" smtClean="0">
                <a:solidFill>
                  <a:srgbClr val="0000FF"/>
                </a:solidFill>
              </a:rPr>
              <a:t>);</a:t>
            </a:r>
            <a:endParaRPr lang="en-US" altLang="zh-TW" sz="2200" b="1" dirty="0" smtClean="0">
              <a:ea typeface="新細明體" pitchFamily="18" charset="-120"/>
            </a:endParaRPr>
          </a:p>
          <a:p>
            <a:pPr>
              <a:spcBef>
                <a:spcPts val="0"/>
              </a:spcBef>
              <a:buNone/>
            </a:pPr>
            <a:endParaRPr lang="en-US" altLang="zh-TW" sz="800" b="1" dirty="0" smtClean="0">
              <a:ea typeface="新細明體" pitchFamily="18" charset="-120"/>
            </a:endParaRPr>
          </a:p>
          <a:p>
            <a:pPr>
              <a:lnSpc>
                <a:spcPct val="90000"/>
              </a:lnSpc>
              <a:buNone/>
            </a:pPr>
            <a:r>
              <a:rPr lang="en-US" altLang="zh-TW" sz="2200" b="1" dirty="0" smtClean="0">
                <a:ea typeface="新細明體" pitchFamily="18" charset="-120"/>
              </a:rPr>
              <a:t>sense =</a:t>
            </a:r>
          </a:p>
          <a:p>
            <a:pPr>
              <a:lnSpc>
                <a:spcPct val="90000"/>
              </a:lnSpc>
              <a:buNone/>
            </a:pPr>
            <a:endParaRPr lang="en-US" altLang="zh-TW" sz="1000" b="1" dirty="0" smtClean="0"/>
          </a:p>
          <a:p>
            <a:pPr>
              <a:lnSpc>
                <a:spcPct val="90000"/>
              </a:lnSpc>
              <a:buNone/>
            </a:pPr>
            <a:endParaRPr lang="en-US" altLang="zh-TW" sz="1000" b="1" dirty="0" smtClean="0"/>
          </a:p>
          <a:p>
            <a:pPr>
              <a:lnSpc>
                <a:spcPct val="90000"/>
              </a:lnSpc>
              <a:buNone/>
            </a:pPr>
            <a:r>
              <a:rPr lang="en-US" altLang="zh-TW" sz="2200" b="1" dirty="0" err="1" smtClean="0">
                <a:solidFill>
                  <a:srgbClr val="E26804"/>
                </a:solidFill>
              </a:rPr>
              <a:t>ModelName</a:t>
            </a:r>
            <a:r>
              <a:rPr lang="en-US" altLang="zh-TW" sz="2200" b="1" dirty="0" err="1" smtClean="0">
                <a:solidFill>
                  <a:srgbClr val="0000FF"/>
                </a:solidFill>
              </a:rPr>
              <a:t>.setObjective</a:t>
            </a:r>
            <a:r>
              <a:rPr lang="en-US" altLang="zh-TW" sz="2200" b="1" dirty="0" smtClean="0">
                <a:solidFill>
                  <a:srgbClr val="0000FF"/>
                </a:solidFill>
              </a:rPr>
              <a:t>(</a:t>
            </a:r>
            <a:r>
              <a:rPr lang="en-US" altLang="zh-TW" sz="2200" dirty="0" err="1" smtClean="0">
                <a:solidFill>
                  <a:srgbClr val="0000FF"/>
                </a:solidFill>
              </a:rPr>
              <a:t>GRBLinExpr</a:t>
            </a:r>
            <a:r>
              <a:rPr lang="en-US" altLang="zh-TW" sz="2200" dirty="0" smtClean="0">
                <a:solidFill>
                  <a:srgbClr val="0000FF"/>
                </a:solidFill>
              </a:rPr>
              <a:t> or </a:t>
            </a:r>
            <a:r>
              <a:rPr lang="en-US" altLang="zh-TW" sz="2200" dirty="0" err="1" smtClean="0">
                <a:solidFill>
                  <a:srgbClr val="0000FF"/>
                </a:solidFill>
              </a:rPr>
              <a:t>GRBQuadExpr</a:t>
            </a:r>
            <a:r>
              <a:rPr lang="en-US" altLang="zh-TW" sz="2200" b="1" dirty="0" smtClean="0">
                <a:solidFill>
                  <a:srgbClr val="0000FF"/>
                </a:solidFill>
              </a:rPr>
              <a:t>); </a:t>
            </a:r>
          </a:p>
          <a:p>
            <a:pPr>
              <a:lnSpc>
                <a:spcPct val="90000"/>
              </a:lnSpc>
              <a:buNone/>
            </a:pPr>
            <a:r>
              <a:rPr lang="en-US" altLang="zh-TW" sz="2200" dirty="0" err="1" smtClean="0">
                <a:solidFill>
                  <a:srgbClr val="0000FF"/>
                </a:solidFill>
              </a:rPr>
              <a:t>GRBQuadExpr</a:t>
            </a:r>
            <a:r>
              <a:rPr lang="en-US" altLang="zh-TW" sz="2200" dirty="0" smtClean="0">
                <a:solidFill>
                  <a:srgbClr val="0000FF"/>
                </a:solidFill>
              </a:rPr>
              <a:t> </a:t>
            </a:r>
            <a:r>
              <a:rPr lang="en-US" altLang="zh-TW" sz="2200" dirty="0" smtClean="0">
                <a:solidFill>
                  <a:srgbClr val="000066"/>
                </a:solidFill>
              </a:rPr>
              <a:t>is the quadratic expression.</a:t>
            </a:r>
            <a:endParaRPr lang="zh-TW" altLang="en-US"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38</a:t>
            </a:fld>
            <a:endParaRPr lang="zh-TW" altLang="en-US" dirty="0"/>
          </a:p>
        </p:txBody>
      </p:sp>
      <p:sp>
        <p:nvSpPr>
          <p:cNvPr id="6" name="內容版面配置區 4"/>
          <p:cNvSpPr txBox="1">
            <a:spLocks/>
          </p:cNvSpPr>
          <p:nvPr/>
        </p:nvSpPr>
        <p:spPr bwMode="auto">
          <a:xfrm>
            <a:off x="423863" y="3937535"/>
            <a:ext cx="8229600" cy="2308324"/>
          </a:xfrm>
          <a:prstGeom prst="rect">
            <a:avLst/>
          </a:prstGeom>
          <a:solidFill>
            <a:schemeClr val="bg1"/>
          </a:solidFill>
          <a:ln w="9525">
            <a:solidFill>
              <a:schemeClr val="tx1"/>
            </a:solidFill>
            <a:miter lim="800000"/>
            <a:headEnd/>
            <a:tailEnd/>
          </a:ln>
        </p:spPr>
        <p:txBody>
          <a:bodyPr>
            <a:spAutoFit/>
          </a:bodyPr>
          <a:lstStyle/>
          <a:p>
            <a:pPr marL="342900" indent="-342900">
              <a:spcBef>
                <a:spcPct val="20000"/>
              </a:spcBef>
            </a:pPr>
            <a:r>
              <a:rPr lang="en-US" altLang="zh-TW" sz="2200" dirty="0">
                <a:solidFill>
                  <a:srgbClr val="006600"/>
                </a:solidFill>
                <a:latin typeface="Times New Roman" pitchFamily="18" charset="0"/>
                <a:ea typeface="標楷體" pitchFamily="65" charset="-120"/>
              </a:rPr>
              <a:t>//5. </a:t>
            </a:r>
            <a:r>
              <a:rPr lang="en-US" altLang="zh-TW" sz="2400" dirty="0" smtClean="0">
                <a:solidFill>
                  <a:srgbClr val="006600"/>
                </a:solidFill>
                <a:latin typeface="Times New Roman" pitchFamily="18" charset="0"/>
                <a:ea typeface="標楷體" pitchFamily="65" charset="-120"/>
                <a:cs typeface="Times New Roman" pitchFamily="18" charset="0"/>
              </a:rPr>
              <a:t>set the model to maximization</a:t>
            </a:r>
            <a:endParaRPr lang="zh-TW" altLang="en-US" sz="2200" dirty="0">
              <a:solidFill>
                <a:srgbClr val="006600"/>
              </a:solidFill>
              <a:latin typeface="Times New Roman" pitchFamily="18" charset="0"/>
              <a:ea typeface="標楷體" pitchFamily="65" charset="-120"/>
            </a:endParaRPr>
          </a:p>
          <a:p>
            <a:pPr marL="342900" indent="-342900"/>
            <a:r>
              <a:rPr lang="en-US" altLang="zh-TW" sz="2200" dirty="0" err="1">
                <a:latin typeface="Times New Roman" pitchFamily="18" charset="0"/>
                <a:ea typeface="標楷體" pitchFamily="65" charset="-120"/>
              </a:rPr>
              <a:t>model.</a:t>
            </a:r>
            <a:r>
              <a:rPr lang="en-US" altLang="zh-TW" sz="2200" dirty="0" err="1">
                <a:solidFill>
                  <a:srgbClr val="0000FF"/>
                </a:solidFill>
                <a:latin typeface="Times New Roman" pitchFamily="18" charset="0"/>
                <a:ea typeface="標楷體" pitchFamily="65" charset="-120"/>
              </a:rPr>
              <a:t>set</a:t>
            </a:r>
            <a:r>
              <a:rPr lang="en-US" altLang="zh-TW" sz="2200" dirty="0">
                <a:latin typeface="Times New Roman" pitchFamily="18" charset="0"/>
                <a:ea typeface="標楷體" pitchFamily="65" charset="-120"/>
              </a:rPr>
              <a:t>(</a:t>
            </a:r>
            <a:r>
              <a:rPr lang="en-US" altLang="zh-TW" sz="2200" dirty="0" err="1">
                <a:solidFill>
                  <a:srgbClr val="0000FF"/>
                </a:solidFill>
                <a:latin typeface="Times New Roman" pitchFamily="18" charset="0"/>
                <a:ea typeface="標楷體" pitchFamily="65" charset="-120"/>
              </a:rPr>
              <a:t>GRB_IntAttr_ModelSense</a:t>
            </a:r>
            <a:r>
              <a:rPr lang="en-US" altLang="zh-TW" sz="2200" dirty="0" smtClean="0">
                <a:latin typeface="Times New Roman" pitchFamily="18" charset="0"/>
                <a:ea typeface="標楷體" pitchFamily="65" charset="-120"/>
              </a:rPr>
              <a:t>, -1</a:t>
            </a:r>
            <a:r>
              <a:rPr lang="en-US" altLang="zh-TW" sz="2200" dirty="0">
                <a:latin typeface="Times New Roman" pitchFamily="18" charset="0"/>
                <a:ea typeface="標楷體" pitchFamily="65" charset="-120"/>
              </a:rPr>
              <a:t>);</a:t>
            </a:r>
          </a:p>
          <a:p>
            <a:pPr marL="342900" indent="-342900"/>
            <a:endParaRPr lang="en-US" altLang="zh-TW" sz="1000" dirty="0">
              <a:latin typeface="Times New Roman" pitchFamily="18" charset="0"/>
              <a:ea typeface="標楷體" pitchFamily="65" charset="-120"/>
            </a:endParaRPr>
          </a:p>
          <a:p>
            <a:pPr marL="342900" indent="-342900">
              <a:buClr>
                <a:srgbClr val="0000FF"/>
              </a:buClr>
              <a:buSzPct val="70000"/>
              <a:buFont typeface="Ravie" pitchFamily="82" charset="0"/>
              <a:buNone/>
            </a:pPr>
            <a:r>
              <a:rPr lang="en-US" altLang="zh-TW" sz="2200" dirty="0" err="1">
                <a:solidFill>
                  <a:srgbClr val="0000FF"/>
                </a:solidFill>
                <a:latin typeface="Times New Roman" pitchFamily="18" charset="0"/>
                <a:ea typeface="標楷體" pitchFamily="65" charset="-120"/>
              </a:rPr>
              <a:t>GRBLinExpr</a:t>
            </a:r>
            <a:r>
              <a:rPr lang="en-US" altLang="zh-TW" sz="2200" dirty="0">
                <a:latin typeface="Times New Roman" pitchFamily="18" charset="0"/>
                <a:ea typeface="標楷體" pitchFamily="65" charset="-120"/>
              </a:rPr>
              <a:t> </a:t>
            </a:r>
            <a:r>
              <a:rPr lang="en-US" altLang="zh-TW" sz="2200" dirty="0" err="1">
                <a:latin typeface="Times New Roman" pitchFamily="18" charset="0"/>
                <a:ea typeface="標楷體" pitchFamily="65" charset="-120"/>
              </a:rPr>
              <a:t>Obj</a:t>
            </a:r>
            <a:r>
              <a:rPr lang="en-US" altLang="zh-TW" sz="2200" dirty="0">
                <a:latin typeface="Times New Roman" pitchFamily="18" charset="0"/>
                <a:ea typeface="標楷體" pitchFamily="65" charset="-120"/>
              </a:rPr>
              <a:t> = 0;</a:t>
            </a:r>
          </a:p>
          <a:p>
            <a:pPr marL="342900" indent="-342900">
              <a:buClr>
                <a:srgbClr val="0000FF"/>
              </a:buClr>
              <a:buSzPct val="70000"/>
              <a:buFont typeface="Ravie" pitchFamily="82" charset="0"/>
              <a:buNone/>
            </a:pPr>
            <a:r>
              <a:rPr lang="en-US" altLang="zh-TW" sz="2200" dirty="0">
                <a:latin typeface="Times New Roman" pitchFamily="18" charset="0"/>
                <a:ea typeface="標楷體" pitchFamily="65" charset="-120"/>
              </a:rPr>
              <a:t>for(</a:t>
            </a:r>
            <a:r>
              <a:rPr lang="en-US" altLang="zh-TW" sz="2200" dirty="0" err="1">
                <a:latin typeface="Times New Roman" pitchFamily="18" charset="0"/>
                <a:ea typeface="標楷體" pitchFamily="65" charset="-120"/>
              </a:rPr>
              <a:t>int</a:t>
            </a:r>
            <a:r>
              <a:rPr lang="en-US" altLang="zh-TW" sz="2200" dirty="0">
                <a:latin typeface="Times New Roman" pitchFamily="18" charset="0"/>
                <a:ea typeface="標楷體" pitchFamily="65" charset="-120"/>
              </a:rPr>
              <a:t> </a:t>
            </a:r>
            <a:r>
              <a:rPr lang="en-US" altLang="zh-TW" sz="2200" dirty="0" smtClean="0">
                <a:latin typeface="Times New Roman" pitchFamily="18" charset="0"/>
                <a:ea typeface="標楷體" pitchFamily="65" charset="-120"/>
              </a:rPr>
              <a:t>j=0</a:t>
            </a:r>
            <a:r>
              <a:rPr lang="en-US" altLang="zh-TW" sz="2200" dirty="0">
                <a:latin typeface="Times New Roman" pitchFamily="18" charset="0"/>
                <a:ea typeface="標楷體" pitchFamily="65" charset="-120"/>
              </a:rPr>
              <a:t>; </a:t>
            </a:r>
            <a:r>
              <a:rPr lang="en-US" altLang="zh-TW" sz="2200" dirty="0" smtClean="0">
                <a:latin typeface="Times New Roman" pitchFamily="18" charset="0"/>
                <a:ea typeface="標楷體" pitchFamily="65" charset="-120"/>
              </a:rPr>
              <a:t>j&lt;M; j++) </a:t>
            </a:r>
            <a:endParaRPr lang="en-US" altLang="zh-TW" sz="2200" dirty="0">
              <a:latin typeface="Times New Roman" pitchFamily="18" charset="0"/>
              <a:ea typeface="標楷體" pitchFamily="65" charset="-120"/>
            </a:endParaRPr>
          </a:p>
          <a:p>
            <a:pPr marL="342900" indent="-342900">
              <a:buClr>
                <a:srgbClr val="0000FF"/>
              </a:buClr>
              <a:buSzPct val="70000"/>
              <a:buFont typeface="Ravie" pitchFamily="82" charset="0"/>
              <a:buNone/>
            </a:pPr>
            <a:r>
              <a:rPr lang="en-US" altLang="zh-TW" sz="2200" dirty="0">
                <a:latin typeface="Times New Roman" pitchFamily="18" charset="0"/>
                <a:ea typeface="標楷體" pitchFamily="65" charset="-120"/>
              </a:rPr>
              <a:t>	</a:t>
            </a:r>
            <a:r>
              <a:rPr lang="en-US" altLang="zh-TW" sz="2200" dirty="0" err="1">
                <a:latin typeface="Times New Roman" pitchFamily="18" charset="0"/>
                <a:ea typeface="標楷體" pitchFamily="65" charset="-120"/>
              </a:rPr>
              <a:t>Obj</a:t>
            </a:r>
            <a:r>
              <a:rPr lang="en-US" altLang="zh-TW" sz="2200" dirty="0">
                <a:latin typeface="Times New Roman" pitchFamily="18" charset="0"/>
                <a:ea typeface="標楷體" pitchFamily="65" charset="-120"/>
              </a:rPr>
              <a:t> += </a:t>
            </a:r>
            <a:r>
              <a:rPr lang="en-US" altLang="zh-TW" sz="2200" dirty="0" smtClean="0">
                <a:latin typeface="Times New Roman" pitchFamily="18" charset="0"/>
                <a:ea typeface="標楷體" pitchFamily="65" charset="-120"/>
              </a:rPr>
              <a:t>c[j]*x[j];</a:t>
            </a:r>
            <a:endParaRPr lang="en-US" altLang="zh-TW" sz="2200" dirty="0">
              <a:latin typeface="Times New Roman" pitchFamily="18" charset="0"/>
              <a:ea typeface="標楷體" pitchFamily="65" charset="-120"/>
            </a:endParaRPr>
          </a:p>
          <a:p>
            <a:pPr marL="342900" indent="-342900"/>
            <a:r>
              <a:rPr lang="en-US" altLang="zh-TW" sz="2200" dirty="0" err="1">
                <a:latin typeface="Times New Roman" pitchFamily="18" charset="0"/>
                <a:ea typeface="標楷體" pitchFamily="65" charset="-120"/>
              </a:rPr>
              <a:t>model.</a:t>
            </a:r>
            <a:r>
              <a:rPr lang="en-US" altLang="zh-TW" sz="2200" dirty="0" err="1">
                <a:solidFill>
                  <a:srgbClr val="0000FF"/>
                </a:solidFill>
                <a:latin typeface="Times New Roman" pitchFamily="18" charset="0"/>
                <a:ea typeface="標楷體" pitchFamily="65" charset="-120"/>
              </a:rPr>
              <a:t>setObjective</a:t>
            </a:r>
            <a:r>
              <a:rPr lang="en-US" altLang="zh-TW" sz="2200" dirty="0">
                <a:latin typeface="Times New Roman" pitchFamily="18" charset="0"/>
                <a:ea typeface="標楷體" pitchFamily="65" charset="-120"/>
              </a:rPr>
              <a:t>(</a:t>
            </a:r>
            <a:r>
              <a:rPr lang="en-US" altLang="zh-TW" sz="2200" dirty="0" err="1">
                <a:latin typeface="Times New Roman" pitchFamily="18" charset="0"/>
                <a:ea typeface="標楷體" pitchFamily="65" charset="-120"/>
              </a:rPr>
              <a:t>Obj</a:t>
            </a:r>
            <a:r>
              <a:rPr lang="en-US" altLang="zh-TW" sz="2200" dirty="0">
                <a:latin typeface="Times New Roman" pitchFamily="18" charset="0"/>
                <a:ea typeface="標楷體" pitchFamily="65" charset="-120"/>
              </a:rPr>
              <a:t>);</a:t>
            </a:r>
            <a:endParaRPr lang="zh-TW" altLang="en-US" sz="2200" dirty="0">
              <a:latin typeface="Times New Roman" pitchFamily="18" charset="0"/>
              <a:ea typeface="標楷體" pitchFamily="65" charset="-120"/>
            </a:endParaRPr>
          </a:p>
        </p:txBody>
      </p:sp>
      <p:graphicFrame>
        <p:nvGraphicFramePr>
          <p:cNvPr id="106497" name="Object 4"/>
          <p:cNvGraphicFramePr>
            <a:graphicFrameLocks noChangeAspect="1"/>
          </p:cNvGraphicFramePr>
          <p:nvPr/>
        </p:nvGraphicFramePr>
        <p:xfrm>
          <a:off x="1428728" y="2071678"/>
          <a:ext cx="299691" cy="714380"/>
        </p:xfrm>
        <a:graphic>
          <a:graphicData uri="http://schemas.openxmlformats.org/presentationml/2006/ole">
            <p:oleObj spid="_x0000_s106497" name="Equation" r:id="rId3" imgW="190440" imgH="457200" progId="Equation.3">
              <p:embed/>
            </p:oleObj>
          </a:graphicData>
        </a:graphic>
      </p:graphicFrame>
      <p:sp>
        <p:nvSpPr>
          <p:cNvPr id="8" name="矩形 7"/>
          <p:cNvSpPr/>
          <p:nvPr/>
        </p:nvSpPr>
        <p:spPr>
          <a:xfrm>
            <a:off x="1428728" y="2071678"/>
            <a:ext cx="3214710" cy="707886"/>
          </a:xfrm>
          <a:prstGeom prst="rect">
            <a:avLst/>
          </a:prstGeom>
        </p:spPr>
        <p:txBody>
          <a:bodyPr wrap="square">
            <a:spAutoFit/>
          </a:bodyPr>
          <a:lstStyle/>
          <a:p>
            <a:r>
              <a:rPr lang="en-US" altLang="zh-TW" sz="2000" b="1" dirty="0" smtClean="0">
                <a:latin typeface="Times New Roman" pitchFamily="18" charset="0"/>
                <a:ea typeface="新細明體" pitchFamily="18" charset="-120"/>
                <a:cs typeface="Times New Roman" pitchFamily="18" charset="0"/>
              </a:rPr>
              <a:t>  1 </a:t>
            </a:r>
            <a:r>
              <a:rPr lang="en-US" altLang="zh-TW" sz="2000" dirty="0" smtClean="0">
                <a:latin typeface="Times New Roman" pitchFamily="18" charset="0"/>
                <a:cs typeface="Times New Roman" pitchFamily="18" charset="0"/>
              </a:rPr>
              <a:t>: </a:t>
            </a:r>
            <a:r>
              <a:rPr lang="en-US" altLang="zh-TW" sz="2000" b="1" dirty="0" smtClean="0">
                <a:solidFill>
                  <a:srgbClr val="FF0000"/>
                </a:solidFill>
                <a:latin typeface="Times New Roman" pitchFamily="18" charset="0"/>
                <a:cs typeface="Times New Roman" pitchFamily="18" charset="0"/>
              </a:rPr>
              <a:t>Minimization</a:t>
            </a:r>
            <a:r>
              <a:rPr lang="en-US" altLang="zh-TW" sz="2000" dirty="0" smtClean="0">
                <a:latin typeface="Times New Roman" pitchFamily="18" charset="0"/>
                <a:cs typeface="Times New Roman" pitchFamily="18" charset="0"/>
              </a:rPr>
              <a:t> </a:t>
            </a:r>
            <a:r>
              <a:rPr lang="en-US" altLang="zh-TW" sz="2000" dirty="0" smtClean="0">
                <a:solidFill>
                  <a:srgbClr val="FF0000"/>
                </a:solidFill>
                <a:latin typeface="Times New Roman" pitchFamily="18" charset="0"/>
                <a:ea typeface="新細明體" pitchFamily="18" charset="-120"/>
                <a:cs typeface="Times New Roman" pitchFamily="18" charset="0"/>
              </a:rPr>
              <a:t>(default )</a:t>
            </a:r>
            <a:endParaRPr lang="en-US" altLang="zh-TW" sz="2000" dirty="0" smtClean="0">
              <a:solidFill>
                <a:srgbClr val="000066"/>
              </a:solidFill>
              <a:latin typeface="Times New Roman" pitchFamily="18" charset="0"/>
              <a:ea typeface="新細明體" pitchFamily="18" charset="-120"/>
              <a:cs typeface="Times New Roman" pitchFamily="18" charset="0"/>
            </a:endParaRPr>
          </a:p>
          <a:p>
            <a:r>
              <a:rPr lang="en-US" altLang="zh-TW" sz="2000" b="1" dirty="0" smtClean="0">
                <a:latin typeface="Times New Roman" pitchFamily="18" charset="0"/>
                <a:ea typeface="新細明體" pitchFamily="18" charset="-120"/>
                <a:cs typeface="Times New Roman" pitchFamily="18" charset="0"/>
              </a:rPr>
              <a:t> -1</a:t>
            </a:r>
            <a:r>
              <a:rPr lang="en-US" altLang="zh-TW" sz="2000" dirty="0" smtClean="0">
                <a:latin typeface="Times New Roman" pitchFamily="18" charset="0"/>
                <a:cs typeface="Times New Roman" pitchFamily="18" charset="0"/>
              </a:rPr>
              <a:t> : </a:t>
            </a:r>
            <a:r>
              <a:rPr lang="en-US" altLang="zh-TW" sz="2000" b="1" dirty="0" smtClean="0">
                <a:solidFill>
                  <a:srgbClr val="FF0000"/>
                </a:solidFill>
                <a:latin typeface="Times New Roman" pitchFamily="18" charset="0"/>
                <a:cs typeface="Times New Roman" pitchFamily="18" charset="0"/>
              </a:rPr>
              <a:t>Maximization</a:t>
            </a:r>
            <a:endParaRPr lang="zh-TW" altLang="en-US" sz="2000" dirty="0">
              <a:latin typeface="Times New Roman" pitchFamily="18" charset="0"/>
              <a:cs typeface="Times New Roman" pitchFamily="18" charset="0"/>
            </a:endParaRPr>
          </a:p>
        </p:txBody>
      </p:sp>
      <p:grpSp>
        <p:nvGrpSpPr>
          <p:cNvPr id="21" name="群組 20"/>
          <p:cNvGrpSpPr/>
          <p:nvPr/>
        </p:nvGrpSpPr>
        <p:grpSpPr>
          <a:xfrm>
            <a:off x="3428992" y="4857760"/>
            <a:ext cx="5429256" cy="1315246"/>
            <a:chOff x="3571868" y="4393413"/>
            <a:chExt cx="5429256" cy="1315246"/>
          </a:xfrm>
        </p:grpSpPr>
        <p:sp>
          <p:nvSpPr>
            <p:cNvPr id="16" name="向上箭號 15"/>
            <p:cNvSpPr/>
            <p:nvPr/>
          </p:nvSpPr>
          <p:spPr>
            <a:xfrm rot="5400000">
              <a:off x="6179355" y="4822041"/>
              <a:ext cx="571504" cy="357190"/>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流程圖: 替代處理程序 16"/>
            <p:cNvSpPr/>
            <p:nvPr/>
          </p:nvSpPr>
          <p:spPr>
            <a:xfrm>
              <a:off x="3571868" y="4393413"/>
              <a:ext cx="2643206" cy="1285884"/>
            </a:xfrm>
            <a:prstGeom prst="flowChartAlternateProcess">
              <a:avLst/>
            </a:prstGeom>
            <a:solidFill>
              <a:srgbClr val="FFC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sz="1200" dirty="0" smtClean="0">
                <a:solidFill>
                  <a:schemeClr val="tx2">
                    <a:lumMod val="50000"/>
                  </a:schemeClr>
                </a:solidFill>
                <a:latin typeface="Times New Roman" pitchFamily="18" charset="0"/>
                <a:cs typeface="Times New Roman" pitchFamily="18" charset="0"/>
              </a:endParaRPr>
            </a:p>
          </p:txBody>
        </p:sp>
        <p:sp>
          <p:nvSpPr>
            <p:cNvPr id="11" name="流程圖: 替代處理程序 10"/>
            <p:cNvSpPr/>
            <p:nvPr/>
          </p:nvSpPr>
          <p:spPr>
            <a:xfrm>
              <a:off x="3571868" y="5042890"/>
              <a:ext cx="2714644" cy="428628"/>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dirty="0" smtClean="0">
                  <a:solidFill>
                    <a:schemeClr val="tx2">
                      <a:lumMod val="50000"/>
                    </a:schemeClr>
                  </a:solidFill>
                  <a:latin typeface="Times New Roman" pitchFamily="18" charset="0"/>
                  <a:cs typeface="Times New Roman" pitchFamily="18" charset="0"/>
                </a:rPr>
                <a:t>Max</a:t>
              </a:r>
              <a:r>
                <a:rPr lang="zh-TW" altLang="en-US" sz="2400" dirty="0" smtClean="0">
                  <a:solidFill>
                    <a:schemeClr val="tx2">
                      <a:lumMod val="50000"/>
                    </a:schemeClr>
                  </a:solidFill>
                  <a:latin typeface="Times New Roman" pitchFamily="18" charset="0"/>
                  <a:cs typeface="Times New Roman" pitchFamily="18" charset="0"/>
                </a:rPr>
                <a:t> </a:t>
              </a:r>
              <a:r>
                <a:rPr lang="en-US" altLang="zh-TW" sz="2400" dirty="0" smtClean="0">
                  <a:solidFill>
                    <a:schemeClr val="tx2">
                      <a:lumMod val="50000"/>
                    </a:schemeClr>
                  </a:solidFill>
                  <a:latin typeface="Times New Roman" pitchFamily="18" charset="0"/>
                  <a:cs typeface="Times New Roman" pitchFamily="18" charset="0"/>
                </a:rPr>
                <a:t>Z</a:t>
              </a:r>
              <a:r>
                <a:rPr lang="zh-TW" altLang="en-US" sz="2400" dirty="0" smtClean="0">
                  <a:solidFill>
                    <a:schemeClr val="tx2">
                      <a:lumMod val="50000"/>
                    </a:schemeClr>
                  </a:solidFill>
                  <a:latin typeface="Times New Roman" pitchFamily="18" charset="0"/>
                  <a:cs typeface="Times New Roman" pitchFamily="18" charset="0"/>
                </a:rPr>
                <a:t> </a:t>
              </a:r>
              <a:r>
                <a:rPr lang="en-US" altLang="zh-TW" sz="2400" dirty="0" smtClean="0">
                  <a:solidFill>
                    <a:schemeClr val="tx2">
                      <a:lumMod val="50000"/>
                    </a:schemeClr>
                  </a:solidFill>
                  <a:latin typeface="Times New Roman" pitchFamily="18" charset="0"/>
                  <a:cs typeface="Times New Roman" pitchFamily="18" charset="0"/>
                </a:rPr>
                <a:t>=</a:t>
              </a:r>
              <a:r>
                <a:rPr lang="zh-TW" altLang="en-US" sz="2400" dirty="0" smtClean="0">
                  <a:solidFill>
                    <a:schemeClr val="tx2">
                      <a:lumMod val="50000"/>
                    </a:schemeClr>
                  </a:solidFill>
                  <a:latin typeface="Times New Roman" pitchFamily="18" charset="0"/>
                  <a:cs typeface="Times New Roman" pitchFamily="18" charset="0"/>
                </a:rPr>
                <a:t> </a:t>
              </a:r>
              <a:r>
                <a:rPr lang="en-US" altLang="zh-TW" sz="2400" dirty="0" smtClean="0">
                  <a:solidFill>
                    <a:schemeClr val="tx2">
                      <a:lumMod val="50000"/>
                    </a:schemeClr>
                  </a:solidFill>
                  <a:latin typeface="Times New Roman" pitchFamily="18" charset="0"/>
                  <a:cs typeface="Times New Roman" pitchFamily="18" charset="0"/>
                </a:rPr>
                <a:t>40</a:t>
              </a:r>
              <a:r>
                <a:rPr lang="en-US" altLang="zh-TW" sz="2400" i="1" dirty="0" smtClean="0">
                  <a:solidFill>
                    <a:schemeClr val="tx2">
                      <a:lumMod val="50000"/>
                    </a:schemeClr>
                  </a:solidFill>
                  <a:latin typeface="Times New Roman" pitchFamily="18" charset="0"/>
                  <a:cs typeface="Times New Roman" pitchFamily="18" charset="0"/>
                </a:rPr>
                <a:t>X</a:t>
              </a:r>
              <a:r>
                <a:rPr lang="en-US" altLang="zh-TW" sz="1200" dirty="0" smtClean="0">
                  <a:solidFill>
                    <a:schemeClr val="tx2">
                      <a:lumMod val="50000"/>
                    </a:schemeClr>
                  </a:solidFill>
                  <a:latin typeface="Times New Roman" pitchFamily="18" charset="0"/>
                  <a:cs typeface="Times New Roman" pitchFamily="18" charset="0"/>
                </a:rPr>
                <a:t>1</a:t>
              </a:r>
              <a:r>
                <a:rPr lang="en-US" altLang="zh-TW" sz="2400" dirty="0" smtClean="0">
                  <a:solidFill>
                    <a:schemeClr val="tx2">
                      <a:lumMod val="50000"/>
                    </a:schemeClr>
                  </a:solidFill>
                  <a:latin typeface="Times New Roman" pitchFamily="18" charset="0"/>
                  <a:cs typeface="Times New Roman" pitchFamily="18" charset="0"/>
                </a:rPr>
                <a:t>+50</a:t>
              </a:r>
              <a:r>
                <a:rPr lang="en-US" altLang="zh-TW" sz="2400" i="1" dirty="0" smtClean="0">
                  <a:solidFill>
                    <a:schemeClr val="tx2">
                      <a:lumMod val="50000"/>
                    </a:schemeClr>
                  </a:solidFill>
                  <a:latin typeface="Times New Roman" pitchFamily="18" charset="0"/>
                  <a:cs typeface="Times New Roman" pitchFamily="18" charset="0"/>
                </a:rPr>
                <a:t>X</a:t>
              </a:r>
              <a:r>
                <a:rPr lang="en-US" altLang="zh-TW" sz="1200" dirty="0" smtClean="0">
                  <a:solidFill>
                    <a:schemeClr val="tx2">
                      <a:lumMod val="50000"/>
                    </a:schemeClr>
                  </a:solidFill>
                  <a:latin typeface="Times New Roman" pitchFamily="18" charset="0"/>
                  <a:cs typeface="Times New Roman" pitchFamily="18" charset="0"/>
                </a:rPr>
                <a:t>2</a:t>
              </a:r>
            </a:p>
          </p:txBody>
        </p:sp>
        <p:sp>
          <p:nvSpPr>
            <p:cNvPr id="18" name="矩形 17"/>
            <p:cNvSpPr/>
            <p:nvPr/>
          </p:nvSpPr>
          <p:spPr>
            <a:xfrm>
              <a:off x="3643306" y="4429132"/>
              <a:ext cx="1293944" cy="461665"/>
            </a:xfrm>
            <a:prstGeom prst="rect">
              <a:avLst/>
            </a:prstGeom>
            <a:noFill/>
          </p:spPr>
          <p:txBody>
            <a:bodyPr wrap="none">
              <a:spAutoFit/>
            </a:bodyPr>
            <a:lstStyle/>
            <a:p>
              <a:pPr>
                <a:defRPr/>
              </a:pPr>
              <a:r>
                <a:rPr lang="en-US" altLang="zh-TW" sz="2400" dirty="0" smtClean="0">
                  <a:latin typeface="Times New Roman" pitchFamily="18" charset="0"/>
                  <a:cs typeface="Times New Roman" pitchFamily="18" charset="0"/>
                </a:rPr>
                <a:t>Original:</a:t>
              </a:r>
              <a:endParaRPr lang="zh-TW" altLang="en-US" sz="2400" dirty="0">
                <a:latin typeface="Times New Roman" pitchFamily="18" charset="0"/>
                <a:cs typeface="Times New Roman" pitchFamily="18" charset="0"/>
              </a:endParaRPr>
            </a:p>
          </p:txBody>
        </p:sp>
        <p:sp>
          <p:nvSpPr>
            <p:cNvPr id="20" name="流程圖: 替代處理程序 19"/>
            <p:cNvSpPr/>
            <p:nvPr/>
          </p:nvSpPr>
          <p:spPr>
            <a:xfrm>
              <a:off x="6715140" y="4393413"/>
              <a:ext cx="2285984" cy="1285884"/>
            </a:xfrm>
            <a:prstGeom prst="flowChartAlternateProcess">
              <a:avLst/>
            </a:prstGeom>
            <a:solidFill>
              <a:srgbClr val="FFC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sz="1200" dirty="0" smtClean="0">
                <a:solidFill>
                  <a:schemeClr val="tx2">
                    <a:lumMod val="50000"/>
                  </a:schemeClr>
                </a:solidFill>
                <a:latin typeface="Times New Roman" pitchFamily="18" charset="0"/>
                <a:cs typeface="Times New Roman" pitchFamily="18" charset="0"/>
              </a:endParaRPr>
            </a:p>
          </p:txBody>
        </p:sp>
        <p:sp>
          <p:nvSpPr>
            <p:cNvPr id="14" name="流程圖: 替代處理程序 13"/>
            <p:cNvSpPr/>
            <p:nvPr/>
          </p:nvSpPr>
          <p:spPr>
            <a:xfrm>
              <a:off x="6796102" y="5072074"/>
              <a:ext cx="1419236" cy="35719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dirty="0" smtClean="0">
                  <a:solidFill>
                    <a:schemeClr val="tx2">
                      <a:lumMod val="50000"/>
                    </a:schemeClr>
                  </a:solidFill>
                  <a:latin typeface="Times New Roman" pitchFamily="18" charset="0"/>
                  <a:cs typeface="Times New Roman" pitchFamily="18" charset="0"/>
                </a:rPr>
                <a:t>Max</a:t>
              </a:r>
              <a:r>
                <a:rPr lang="zh-TW" altLang="en-US" sz="2400" dirty="0" smtClean="0">
                  <a:solidFill>
                    <a:schemeClr val="tx2">
                      <a:lumMod val="50000"/>
                    </a:schemeClr>
                  </a:solidFill>
                  <a:latin typeface="Times New Roman" pitchFamily="18" charset="0"/>
                  <a:cs typeface="Times New Roman" pitchFamily="18" charset="0"/>
                </a:rPr>
                <a:t> </a:t>
              </a:r>
              <a:r>
                <a:rPr lang="en-US" altLang="zh-TW" sz="2400" dirty="0" smtClean="0">
                  <a:solidFill>
                    <a:schemeClr val="tx2">
                      <a:lumMod val="50000"/>
                    </a:schemeClr>
                  </a:solidFill>
                  <a:latin typeface="Times New Roman" pitchFamily="18" charset="0"/>
                  <a:cs typeface="Times New Roman" pitchFamily="18" charset="0"/>
                </a:rPr>
                <a:t>Z</a:t>
              </a:r>
              <a:r>
                <a:rPr lang="zh-TW" altLang="en-US" sz="2400" dirty="0" smtClean="0">
                  <a:solidFill>
                    <a:schemeClr val="tx2">
                      <a:lumMod val="50000"/>
                    </a:schemeClr>
                  </a:solidFill>
                  <a:latin typeface="Times New Roman" pitchFamily="18" charset="0"/>
                  <a:cs typeface="Times New Roman" pitchFamily="18" charset="0"/>
                </a:rPr>
                <a:t> </a:t>
              </a:r>
              <a:r>
                <a:rPr lang="en-US" altLang="zh-TW" sz="2400" dirty="0" smtClean="0">
                  <a:solidFill>
                    <a:schemeClr val="tx2">
                      <a:lumMod val="50000"/>
                    </a:schemeClr>
                  </a:solidFill>
                  <a:latin typeface="Times New Roman" pitchFamily="18" charset="0"/>
                  <a:cs typeface="Times New Roman" pitchFamily="18" charset="0"/>
                </a:rPr>
                <a:t>=</a:t>
              </a:r>
            </a:p>
          </p:txBody>
        </p:sp>
        <p:graphicFrame>
          <p:nvGraphicFramePr>
            <p:cNvPr id="106498" name="Object 4"/>
            <p:cNvGraphicFramePr>
              <a:graphicFrameLocks noChangeAspect="1"/>
            </p:cNvGraphicFramePr>
            <p:nvPr/>
          </p:nvGraphicFramePr>
          <p:xfrm>
            <a:off x="7929554" y="4786322"/>
            <a:ext cx="1039813" cy="922337"/>
          </p:xfrm>
          <a:graphic>
            <a:graphicData uri="http://schemas.openxmlformats.org/presentationml/2006/ole">
              <p:oleObj spid="_x0000_s106498" name="Equation" r:id="rId4" imgW="482400" imgH="431640" progId="Equation.3">
                <p:embed/>
              </p:oleObj>
            </a:graphicData>
          </a:graphic>
        </p:graphicFrame>
        <p:sp>
          <p:nvSpPr>
            <p:cNvPr id="19" name="矩形 18"/>
            <p:cNvSpPr/>
            <p:nvPr/>
          </p:nvSpPr>
          <p:spPr>
            <a:xfrm>
              <a:off x="6715140" y="4429132"/>
              <a:ext cx="1986441" cy="461665"/>
            </a:xfrm>
            <a:prstGeom prst="rect">
              <a:avLst/>
            </a:prstGeom>
          </p:spPr>
          <p:txBody>
            <a:bodyPr wrap="none">
              <a:spAutoFit/>
            </a:bodyPr>
            <a:lstStyle/>
            <a:p>
              <a:pPr>
                <a:defRPr/>
              </a:pPr>
              <a:r>
                <a:rPr lang="en-US" altLang="zh-TW" sz="2400" dirty="0" smtClean="0">
                  <a:latin typeface="Times New Roman" pitchFamily="18" charset="0"/>
                  <a:cs typeface="Times New Roman" pitchFamily="18" charset="0"/>
                </a:rPr>
                <a:t>General Form:</a:t>
              </a:r>
              <a:endParaRPr lang="zh-TW" altLang="en-US" sz="2400"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smtClean="0"/>
              <a:t>6.Optimization</a:t>
            </a:r>
            <a:endParaRPr lang="zh-TW" altLang="en-US" dirty="0"/>
          </a:p>
        </p:txBody>
      </p:sp>
      <p:sp>
        <p:nvSpPr>
          <p:cNvPr id="3" name="內容版面配置區 2"/>
          <p:cNvSpPr>
            <a:spLocks noGrp="1"/>
          </p:cNvSpPr>
          <p:nvPr>
            <p:ph idx="1"/>
          </p:nvPr>
        </p:nvSpPr>
        <p:spPr>
          <a:xfrm>
            <a:off x="457200" y="1875491"/>
            <a:ext cx="8229600" cy="553377"/>
          </a:xfrm>
        </p:spPr>
        <p:txBody>
          <a:bodyPr/>
          <a:lstStyle/>
          <a:p>
            <a:pPr>
              <a:buNone/>
            </a:pPr>
            <a:r>
              <a:rPr lang="en-US" altLang="zh-TW" b="1" dirty="0" err="1" smtClean="0">
                <a:solidFill>
                  <a:srgbClr val="E26804"/>
                </a:solidFill>
              </a:rPr>
              <a:t>ModelName</a:t>
            </a:r>
            <a:r>
              <a:rPr lang="en-US" altLang="zh-TW" b="1" dirty="0" err="1" smtClean="0"/>
              <a:t>.</a:t>
            </a:r>
            <a:r>
              <a:rPr lang="en-US" altLang="zh-TW" b="1" dirty="0" err="1" smtClean="0">
                <a:solidFill>
                  <a:srgbClr val="0000FF"/>
                </a:solidFill>
              </a:rPr>
              <a:t>optimize</a:t>
            </a:r>
            <a:r>
              <a:rPr lang="en-US" altLang="zh-TW" b="1" dirty="0" smtClean="0">
                <a:solidFill>
                  <a:srgbClr val="0000FF"/>
                </a:solidFill>
              </a:rPr>
              <a:t> </a:t>
            </a:r>
            <a:r>
              <a:rPr lang="en-US" altLang="zh-TW" b="1" dirty="0" smtClean="0"/>
              <a:t>();</a:t>
            </a:r>
            <a:endParaRPr lang="zh-TW" altLang="en-US"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39</a:t>
            </a:fld>
            <a:endParaRPr lang="zh-TW" altLang="en-US" dirty="0"/>
          </a:p>
        </p:txBody>
      </p:sp>
      <p:sp>
        <p:nvSpPr>
          <p:cNvPr id="6" name="矩形 6"/>
          <p:cNvSpPr>
            <a:spLocks noChangeArrowheads="1"/>
          </p:cNvSpPr>
          <p:nvPr/>
        </p:nvSpPr>
        <p:spPr bwMode="auto">
          <a:xfrm>
            <a:off x="452438" y="2760664"/>
            <a:ext cx="8229600" cy="954088"/>
          </a:xfrm>
          <a:prstGeom prst="rect">
            <a:avLst/>
          </a:prstGeom>
          <a:solidFill>
            <a:schemeClr val="bg1"/>
          </a:solidFill>
          <a:ln w="9525">
            <a:solidFill>
              <a:schemeClr val="tx1"/>
            </a:solidFill>
            <a:miter lim="800000"/>
            <a:headEnd/>
            <a:tailEnd/>
          </a:ln>
        </p:spPr>
        <p:txBody>
          <a:bodyPr>
            <a:spAutoFit/>
          </a:bodyPr>
          <a:lstStyle/>
          <a:p>
            <a:r>
              <a:rPr lang="en-US" altLang="zh-TW" sz="2800">
                <a:solidFill>
                  <a:srgbClr val="006600"/>
                </a:solidFill>
                <a:latin typeface="Times New Roman" pitchFamily="18" charset="0"/>
                <a:ea typeface="標楷體" pitchFamily="65" charset="-120"/>
              </a:rPr>
              <a:t>//6. Optimize the model</a:t>
            </a:r>
          </a:p>
          <a:p>
            <a:r>
              <a:rPr lang="en-US" altLang="zh-TW" sz="2800">
                <a:latin typeface="Times New Roman" pitchFamily="18" charset="0"/>
                <a:ea typeface="標楷體" pitchFamily="65" charset="-120"/>
              </a:rPr>
              <a:t>model.</a:t>
            </a:r>
            <a:r>
              <a:rPr lang="en-US" altLang="zh-TW" sz="2800">
                <a:solidFill>
                  <a:srgbClr val="0000FF"/>
                </a:solidFill>
                <a:latin typeface="Times New Roman" pitchFamily="18" charset="0"/>
                <a:ea typeface="標楷體" pitchFamily="65" charset="-120"/>
              </a:rPr>
              <a:t>optimize</a:t>
            </a:r>
            <a:r>
              <a:rPr lang="en-US" altLang="zh-TW" sz="2800">
                <a:latin typeface="Times New Roman" pitchFamily="18" charset="0"/>
                <a:ea typeface="標楷體" pitchFamily="65" charset="-120"/>
              </a:rPr>
              <a:t>();</a:t>
            </a:r>
            <a:endParaRPr lang="zh-TW" altLang="en-US" sz="2800">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 </a:t>
            </a:r>
            <a:r>
              <a:rPr lang="en-US" altLang="zh-TW" sz="2400" dirty="0" smtClean="0"/>
              <a:t>(2/4)</a:t>
            </a:r>
            <a:endParaRPr lang="zh-TW" altLang="en-US" sz="2400" dirty="0"/>
          </a:p>
        </p:txBody>
      </p:sp>
      <p:sp>
        <p:nvSpPr>
          <p:cNvPr id="3" name="內容版面配置區 2"/>
          <p:cNvSpPr>
            <a:spLocks noGrp="1"/>
          </p:cNvSpPr>
          <p:nvPr>
            <p:ph idx="1"/>
          </p:nvPr>
        </p:nvSpPr>
        <p:spPr/>
        <p:txBody>
          <a:bodyPr/>
          <a:lstStyle/>
          <a:p>
            <a:r>
              <a:rPr lang="en-US" altLang="zh-TW" dirty="0" err="1" smtClean="0"/>
              <a:t>Gurobi</a:t>
            </a:r>
            <a:r>
              <a:rPr lang="en-US" altLang="zh-TW" dirty="0" smtClean="0"/>
              <a:t> provides different interfaces for different users:</a:t>
            </a:r>
          </a:p>
          <a:p>
            <a:pPr lvl="1"/>
            <a:r>
              <a:rPr lang="en-US" altLang="zh-TW" dirty="0" smtClean="0"/>
              <a:t>Command line interface</a:t>
            </a:r>
          </a:p>
          <a:p>
            <a:pPr lvl="1"/>
            <a:r>
              <a:rPr lang="en-US" altLang="zh-TW" dirty="0" smtClean="0"/>
              <a:t>Interactive Python shell</a:t>
            </a:r>
          </a:p>
          <a:p>
            <a:pPr lvl="1"/>
            <a:r>
              <a:rPr lang="en-US" altLang="zh-TW" dirty="0" smtClean="0"/>
              <a:t>Matrix-oriented APIs: </a:t>
            </a:r>
            <a:r>
              <a:rPr lang="en-US" altLang="zh-TW" b="1" dirty="0" smtClean="0"/>
              <a:t>C, MATLAB</a:t>
            </a:r>
            <a:r>
              <a:rPr lang="en-US" altLang="zh-TW" baseline="30000" dirty="0" smtClean="0"/>
              <a:t> ®</a:t>
            </a:r>
            <a:r>
              <a:rPr lang="en-US" altLang="zh-TW" b="1" dirty="0" smtClean="0"/>
              <a:t>, and R</a:t>
            </a:r>
          </a:p>
          <a:p>
            <a:pPr lvl="1"/>
            <a:r>
              <a:rPr lang="en-US" altLang="zh-TW" dirty="0" smtClean="0"/>
              <a:t>Object-oriented APIs: </a:t>
            </a:r>
            <a:r>
              <a:rPr lang="en-US" altLang="zh-TW" b="1" dirty="0" smtClean="0"/>
              <a:t>C++, Java, </a:t>
            </a:r>
            <a:r>
              <a:rPr lang="en-US" altLang="zh-TW" b="1" dirty="0" err="1" smtClean="0"/>
              <a:t>.Net</a:t>
            </a:r>
            <a:r>
              <a:rPr lang="en-US" altLang="zh-TW" b="1" dirty="0" smtClean="0"/>
              <a:t> </a:t>
            </a:r>
            <a:r>
              <a:rPr lang="en-US" altLang="zh-TW" sz="1800" dirty="0" smtClean="0">
                <a:solidFill>
                  <a:srgbClr val="006600"/>
                </a:solidFill>
              </a:rPr>
              <a:t>(Visual Studio)</a:t>
            </a:r>
            <a:r>
              <a:rPr lang="en-US" altLang="zh-TW" b="1" dirty="0" smtClean="0"/>
              <a:t>, and Python</a:t>
            </a:r>
            <a:r>
              <a:rPr lang="en-US" altLang="zh-TW" dirty="0" smtClean="0"/>
              <a:t>.</a:t>
            </a:r>
          </a:p>
          <a:p>
            <a:pPr lvl="1"/>
            <a:r>
              <a:rPr lang="en-US" altLang="zh-TW" dirty="0" smtClean="0"/>
              <a:t> Different modeling systems: </a:t>
            </a:r>
            <a:r>
              <a:rPr lang="en-US" altLang="zh-TW" b="1" dirty="0" smtClean="0"/>
              <a:t>AMPL, GAMS, AIMMS, MPL,</a:t>
            </a:r>
            <a:r>
              <a:rPr lang="en-US" altLang="zh-TW" dirty="0" smtClean="0"/>
              <a:t> </a:t>
            </a:r>
            <a:r>
              <a:rPr lang="en-US" altLang="zh-TW" b="1" dirty="0" smtClean="0"/>
              <a:t>Microsoft Solver Foundation </a:t>
            </a:r>
            <a:r>
              <a:rPr lang="en-US" altLang="zh-TW" sz="1800" dirty="0" smtClean="0">
                <a:solidFill>
                  <a:srgbClr val="006600"/>
                </a:solidFill>
              </a:rPr>
              <a:t>(for </a:t>
            </a:r>
            <a:r>
              <a:rPr lang="en-US" altLang="zh-TW" sz="1800" dirty="0" err="1" smtClean="0">
                <a:solidFill>
                  <a:srgbClr val="006600"/>
                </a:solidFill>
              </a:rPr>
              <a:t>Gurobi</a:t>
            </a:r>
            <a:r>
              <a:rPr lang="en-US" altLang="zh-TW" sz="1800" dirty="0" smtClean="0">
                <a:solidFill>
                  <a:srgbClr val="006600"/>
                </a:solidFill>
              </a:rPr>
              <a:t> 4.5)</a:t>
            </a:r>
            <a:r>
              <a:rPr lang="en-US" altLang="zh-TW" dirty="0" smtClean="0"/>
              <a:t>, and etc.</a:t>
            </a:r>
          </a:p>
          <a:p>
            <a:endParaRPr lang="zh-TW" altLang="en-US"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21DADABD-0112-42FB-B8FA-9FB89AC58F6F}" type="slidenum">
              <a:rPr lang="zh-TW" altLang="en-US" smtClean="0"/>
              <a:pPr/>
              <a:t>4</a:t>
            </a:fld>
            <a:endParaRPr lang="zh-TW"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0" dirty="0" smtClean="0"/>
              <a:t>7. Check Optimality and Output Results</a:t>
            </a:r>
            <a:endParaRPr lang="zh-TW" altLang="en-US" dirty="0"/>
          </a:p>
        </p:txBody>
      </p:sp>
      <p:sp>
        <p:nvSpPr>
          <p:cNvPr id="3" name="內容版面配置區 2"/>
          <p:cNvSpPr>
            <a:spLocks noGrp="1"/>
          </p:cNvSpPr>
          <p:nvPr>
            <p:ph idx="1"/>
          </p:nvPr>
        </p:nvSpPr>
        <p:spPr>
          <a:xfrm>
            <a:off x="467544" y="1916832"/>
            <a:ext cx="8229600" cy="1482071"/>
          </a:xfrm>
        </p:spPr>
        <p:txBody>
          <a:bodyPr>
            <a:normAutofit/>
          </a:bodyPr>
          <a:lstStyle/>
          <a:p>
            <a:pPr>
              <a:spcBef>
                <a:spcPts val="200"/>
              </a:spcBef>
              <a:buNone/>
            </a:pPr>
            <a:r>
              <a:rPr lang="en-US" altLang="zh-TW" sz="2000" b="1" dirty="0" smtClean="0"/>
              <a:t>Get optimality status: </a:t>
            </a:r>
            <a:r>
              <a:rPr lang="en-US" altLang="zh-TW" sz="2000" b="1" dirty="0" err="1" smtClean="0">
                <a:solidFill>
                  <a:srgbClr val="0000FF"/>
                </a:solidFill>
              </a:rPr>
              <a:t>int</a:t>
            </a:r>
            <a:r>
              <a:rPr lang="en-US" altLang="zh-TW" sz="2000" b="1" dirty="0" smtClean="0"/>
              <a:t> </a:t>
            </a:r>
            <a:r>
              <a:rPr lang="en-US" altLang="zh-TW" sz="2000" b="1" dirty="0" smtClean="0">
                <a:solidFill>
                  <a:srgbClr val="E26804"/>
                </a:solidFill>
              </a:rPr>
              <a:t>status</a:t>
            </a:r>
            <a:r>
              <a:rPr lang="en-US" altLang="zh-TW" sz="2000" b="1" dirty="0" smtClean="0"/>
              <a:t> = </a:t>
            </a:r>
            <a:r>
              <a:rPr lang="en-US" altLang="zh-TW" sz="2000" b="1" dirty="0" err="1" smtClean="0">
                <a:solidFill>
                  <a:srgbClr val="E26804"/>
                </a:solidFill>
              </a:rPr>
              <a:t>ModelName</a:t>
            </a:r>
            <a:r>
              <a:rPr lang="en-US" altLang="zh-TW" sz="2000" b="1" dirty="0" err="1" smtClean="0">
                <a:solidFill>
                  <a:srgbClr val="0000FF"/>
                </a:solidFill>
              </a:rPr>
              <a:t>.get</a:t>
            </a:r>
            <a:r>
              <a:rPr lang="en-US" altLang="zh-TW" sz="2000" b="1" dirty="0" smtClean="0">
                <a:solidFill>
                  <a:srgbClr val="0000FF"/>
                </a:solidFill>
              </a:rPr>
              <a:t>(</a:t>
            </a:r>
            <a:r>
              <a:rPr lang="en-US" altLang="zh-TW" sz="2000" b="1" dirty="0" err="1" smtClean="0">
                <a:solidFill>
                  <a:srgbClr val="0000FF"/>
                </a:solidFill>
              </a:rPr>
              <a:t>GRB_IntAttr_Status</a:t>
            </a:r>
            <a:r>
              <a:rPr lang="en-US" altLang="zh-TW" sz="2000" b="1" dirty="0" smtClean="0"/>
              <a:t>);</a:t>
            </a:r>
          </a:p>
          <a:p>
            <a:pPr>
              <a:spcBef>
                <a:spcPts val="600"/>
              </a:spcBef>
              <a:buNone/>
            </a:pPr>
            <a:r>
              <a:rPr lang="en-US" altLang="zh-TW" sz="2000" b="1" dirty="0" smtClean="0"/>
              <a:t>Status types include </a:t>
            </a:r>
            <a:r>
              <a:rPr lang="en-US" altLang="zh-TW" sz="2000" b="1" dirty="0" smtClean="0">
                <a:solidFill>
                  <a:srgbClr val="0000FF"/>
                </a:solidFill>
              </a:rPr>
              <a:t>GRB_OPTIMAL</a:t>
            </a:r>
            <a:r>
              <a:rPr lang="en-US" altLang="zh-TW" sz="2000" b="1" dirty="0" smtClean="0"/>
              <a:t>, </a:t>
            </a:r>
            <a:r>
              <a:rPr lang="en-US" altLang="zh-TW" sz="2000" b="1" dirty="0" smtClean="0">
                <a:solidFill>
                  <a:srgbClr val="0000FF"/>
                </a:solidFill>
              </a:rPr>
              <a:t>GRB_INF_OR_UNBD</a:t>
            </a:r>
            <a:r>
              <a:rPr lang="en-US" altLang="zh-TW" sz="2000" b="1" dirty="0" smtClean="0"/>
              <a:t>, </a:t>
            </a:r>
            <a:r>
              <a:rPr lang="en-US" altLang="zh-TW" sz="2000" b="1" dirty="0" smtClean="0">
                <a:solidFill>
                  <a:srgbClr val="0000FF"/>
                </a:solidFill>
              </a:rPr>
              <a:t>GRB_INFEASIBLE</a:t>
            </a:r>
            <a:r>
              <a:rPr lang="en-US" altLang="zh-TW" sz="2000" dirty="0" smtClean="0"/>
              <a:t>, </a:t>
            </a:r>
            <a:r>
              <a:rPr lang="en-US" altLang="zh-TW" sz="2000" b="1" dirty="0" smtClean="0">
                <a:solidFill>
                  <a:srgbClr val="0000FF"/>
                </a:solidFill>
              </a:rPr>
              <a:t>GRB_UNBOUNDED</a:t>
            </a:r>
            <a:r>
              <a:rPr lang="en-US" altLang="zh-TW" sz="2000" dirty="0" smtClean="0"/>
              <a:t>, etc.</a:t>
            </a:r>
            <a:endParaRPr lang="zh-TW" altLang="en-US"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40</a:t>
            </a:fld>
            <a:endParaRPr lang="zh-TW" altLang="en-US" dirty="0"/>
          </a:p>
        </p:txBody>
      </p:sp>
      <p:sp>
        <p:nvSpPr>
          <p:cNvPr id="6" name="矩形 5"/>
          <p:cNvSpPr>
            <a:spLocks noChangeArrowheads="1"/>
          </p:cNvSpPr>
          <p:nvPr/>
        </p:nvSpPr>
        <p:spPr bwMode="auto">
          <a:xfrm>
            <a:off x="467544" y="3415183"/>
            <a:ext cx="8229600" cy="3293209"/>
          </a:xfrm>
          <a:prstGeom prst="rect">
            <a:avLst/>
          </a:prstGeom>
          <a:solidFill>
            <a:schemeClr val="bg1"/>
          </a:solidFill>
          <a:ln w="9525">
            <a:solidFill>
              <a:schemeClr val="tx1"/>
            </a:solidFill>
            <a:miter lim="800000"/>
            <a:headEnd/>
            <a:tailEnd/>
          </a:ln>
        </p:spPr>
        <p:txBody>
          <a:bodyPr>
            <a:spAutoFit/>
          </a:bodyPr>
          <a:lstStyle/>
          <a:p>
            <a:pPr>
              <a:defRPr/>
            </a:pPr>
            <a:r>
              <a:rPr lang="en-US" altLang="zh-TW" sz="1600" dirty="0">
                <a:solidFill>
                  <a:srgbClr val="006600"/>
                </a:solidFill>
                <a:latin typeface="Times New Roman" pitchFamily="18" charset="0"/>
                <a:ea typeface="+mj-ea"/>
                <a:cs typeface="Times New Roman" pitchFamily="18" charset="0"/>
              </a:rPr>
              <a:t>//</a:t>
            </a:r>
            <a:r>
              <a:rPr lang="en-US" altLang="zh-TW" sz="1600" dirty="0" smtClean="0">
                <a:solidFill>
                  <a:srgbClr val="006600"/>
                </a:solidFill>
                <a:latin typeface="Times New Roman" pitchFamily="18" charset="0"/>
                <a:ea typeface="+mj-ea"/>
                <a:cs typeface="Times New Roman" pitchFamily="18" charset="0"/>
              </a:rPr>
              <a:t>7.1 Check optimality</a:t>
            </a:r>
            <a:endParaRPr lang="zh-TW" altLang="en-US" sz="1600" dirty="0">
              <a:solidFill>
                <a:srgbClr val="006600"/>
              </a:solidFill>
              <a:latin typeface="Times New Roman" pitchFamily="18" charset="0"/>
              <a:ea typeface="+mj-ea"/>
              <a:cs typeface="Times New Roman" pitchFamily="18" charset="0"/>
            </a:endParaRPr>
          </a:p>
          <a:p>
            <a:pPr>
              <a:defRPr/>
            </a:pPr>
            <a:r>
              <a:rPr lang="en-US" altLang="zh-TW" sz="1600" b="1" dirty="0" err="1" smtClean="0">
                <a:latin typeface="Times New Roman" pitchFamily="18" charset="0"/>
                <a:ea typeface="+mj-ea"/>
                <a:cs typeface="Times New Roman" pitchFamily="18" charset="0"/>
              </a:rPr>
              <a:t>int</a:t>
            </a:r>
            <a:r>
              <a:rPr lang="en-US" altLang="zh-TW" sz="1600" dirty="0" smtClean="0">
                <a:latin typeface="Times New Roman" pitchFamily="18" charset="0"/>
                <a:ea typeface="+mj-ea"/>
                <a:cs typeface="Times New Roman" pitchFamily="18" charset="0"/>
              </a:rPr>
              <a:t> status = </a:t>
            </a:r>
            <a:r>
              <a:rPr lang="en-US" altLang="zh-TW" sz="1600" dirty="0" err="1" smtClean="0">
                <a:latin typeface="Times New Roman" pitchFamily="18" charset="0"/>
                <a:ea typeface="+mj-ea"/>
                <a:cs typeface="Times New Roman" pitchFamily="18" charset="0"/>
              </a:rPr>
              <a:t>model.get</a:t>
            </a:r>
            <a:r>
              <a:rPr lang="en-US" altLang="zh-TW" sz="1600" dirty="0" smtClean="0">
                <a:latin typeface="Times New Roman" pitchFamily="18" charset="0"/>
                <a:ea typeface="+mj-ea"/>
                <a:cs typeface="Times New Roman" pitchFamily="18" charset="0"/>
              </a:rPr>
              <a:t>(</a:t>
            </a:r>
            <a:r>
              <a:rPr lang="en-US" altLang="zh-TW" sz="1600" dirty="0" err="1" smtClean="0">
                <a:latin typeface="Times New Roman" pitchFamily="18" charset="0"/>
                <a:ea typeface="+mj-ea"/>
                <a:cs typeface="Times New Roman" pitchFamily="18" charset="0"/>
              </a:rPr>
              <a:t>GRB_IntAttr_Status</a:t>
            </a:r>
            <a:r>
              <a:rPr lang="en-US" altLang="zh-TW" sz="1600" dirty="0" smtClean="0">
                <a:latin typeface="Times New Roman" pitchFamily="18" charset="0"/>
                <a:ea typeface="+mj-ea"/>
                <a:cs typeface="Times New Roman" pitchFamily="18" charset="0"/>
              </a:rPr>
              <a:t>);</a:t>
            </a:r>
          </a:p>
          <a:p>
            <a:pPr>
              <a:defRPr/>
            </a:pPr>
            <a:r>
              <a:rPr lang="en-US" altLang="zh-TW" sz="1600" b="1" dirty="0" smtClean="0">
                <a:latin typeface="Times New Roman" pitchFamily="18" charset="0"/>
                <a:ea typeface="+mj-ea"/>
                <a:cs typeface="Times New Roman" pitchFamily="18" charset="0"/>
              </a:rPr>
              <a:t>if</a:t>
            </a:r>
            <a:r>
              <a:rPr lang="en-US" altLang="zh-TW" sz="1600" dirty="0" smtClean="0">
                <a:latin typeface="Times New Roman" pitchFamily="18" charset="0"/>
                <a:ea typeface="+mj-ea"/>
                <a:cs typeface="Times New Roman" pitchFamily="18" charset="0"/>
              </a:rPr>
              <a:t> (status == GRB_OPTIMAL) {</a:t>
            </a:r>
          </a:p>
          <a:p>
            <a:pPr lvl="1">
              <a:defRPr/>
            </a:pPr>
            <a:r>
              <a:rPr lang="en-US" altLang="zh-TW" sz="1600" dirty="0" smtClean="0">
                <a:solidFill>
                  <a:srgbClr val="006600"/>
                </a:solidFill>
                <a:latin typeface="Times New Roman" pitchFamily="18" charset="0"/>
                <a:ea typeface="+mj-ea"/>
                <a:cs typeface="Times New Roman" pitchFamily="18" charset="0"/>
              </a:rPr>
              <a:t>//7.2 Output the objective value and solutions</a:t>
            </a:r>
          </a:p>
          <a:p>
            <a:pPr>
              <a:defRPr/>
            </a:pPr>
            <a:r>
              <a:rPr lang="en-US" altLang="zh-TW" sz="1600" dirty="0" smtClean="0">
                <a:latin typeface="Times New Roman" pitchFamily="18" charset="0"/>
                <a:ea typeface="+mj-ea"/>
                <a:cs typeface="Times New Roman" pitchFamily="18" charset="0"/>
              </a:rPr>
              <a:t>} </a:t>
            </a:r>
            <a:r>
              <a:rPr lang="en-US" altLang="zh-TW" sz="1600" b="1" dirty="0" smtClean="0">
                <a:latin typeface="Times New Roman" pitchFamily="18" charset="0"/>
                <a:ea typeface="+mj-ea"/>
                <a:cs typeface="Times New Roman" pitchFamily="18" charset="0"/>
              </a:rPr>
              <a:t>else if </a:t>
            </a:r>
            <a:r>
              <a:rPr lang="en-US" altLang="zh-TW" sz="1600" dirty="0" smtClean="0">
                <a:latin typeface="Times New Roman" pitchFamily="18" charset="0"/>
                <a:ea typeface="+mj-ea"/>
                <a:cs typeface="Times New Roman" pitchFamily="18" charset="0"/>
              </a:rPr>
              <a:t>(status == GRB_INF_OR_UNBD) {</a:t>
            </a:r>
          </a:p>
          <a:p>
            <a:pPr lvl="1">
              <a:defRPr/>
            </a:pPr>
            <a:r>
              <a:rPr lang="en-US" altLang="zh-TW" sz="1600" dirty="0" err="1" smtClean="0">
                <a:latin typeface="Times New Roman" pitchFamily="18" charset="0"/>
                <a:ea typeface="+mj-ea"/>
                <a:cs typeface="Times New Roman" pitchFamily="18" charset="0"/>
              </a:rPr>
              <a:t>cout</a:t>
            </a:r>
            <a:r>
              <a:rPr lang="en-US" altLang="zh-TW" sz="1600" dirty="0" smtClean="0">
                <a:latin typeface="Times New Roman" pitchFamily="18" charset="0"/>
                <a:ea typeface="+mj-ea"/>
                <a:cs typeface="Times New Roman" pitchFamily="18" charset="0"/>
              </a:rPr>
              <a:t> &lt;&lt; </a:t>
            </a:r>
            <a:r>
              <a:rPr lang="en-US" altLang="zh-TW" sz="1600" dirty="0" smtClean="0">
                <a:solidFill>
                  <a:srgbClr val="993300"/>
                </a:solidFill>
                <a:latin typeface="Times New Roman" pitchFamily="18" charset="0"/>
                <a:ea typeface="+mj-ea"/>
                <a:cs typeface="Times New Roman" pitchFamily="18" charset="0"/>
              </a:rPr>
              <a:t>"Infeasible or unbounded" </a:t>
            </a:r>
            <a:r>
              <a:rPr lang="en-US" altLang="zh-TW" sz="1600" dirty="0" smtClean="0">
                <a:latin typeface="Times New Roman" pitchFamily="18" charset="0"/>
                <a:ea typeface="+mj-ea"/>
                <a:cs typeface="Times New Roman" pitchFamily="18" charset="0"/>
              </a:rPr>
              <a:t>&lt;&lt; </a:t>
            </a:r>
            <a:r>
              <a:rPr lang="en-US" altLang="zh-TW" sz="1600" dirty="0" err="1" smtClean="0">
                <a:latin typeface="Times New Roman" pitchFamily="18" charset="0"/>
                <a:ea typeface="+mj-ea"/>
                <a:cs typeface="Times New Roman" pitchFamily="18" charset="0"/>
              </a:rPr>
              <a:t>endl</a:t>
            </a:r>
            <a:r>
              <a:rPr lang="en-US" altLang="zh-TW" sz="1600" dirty="0" smtClean="0">
                <a:latin typeface="Times New Roman" pitchFamily="18" charset="0"/>
                <a:ea typeface="+mj-ea"/>
                <a:cs typeface="Times New Roman" pitchFamily="18" charset="0"/>
              </a:rPr>
              <a:t>;</a:t>
            </a:r>
          </a:p>
          <a:p>
            <a:pPr>
              <a:defRPr/>
            </a:pPr>
            <a:r>
              <a:rPr lang="en-US" altLang="zh-TW" sz="1600" b="1" dirty="0" smtClean="0">
                <a:latin typeface="Times New Roman" pitchFamily="18" charset="0"/>
                <a:ea typeface="+mj-ea"/>
                <a:cs typeface="Times New Roman" pitchFamily="18" charset="0"/>
              </a:rPr>
              <a:t>} else if </a:t>
            </a:r>
            <a:r>
              <a:rPr lang="en-US" altLang="zh-TW" sz="1600" dirty="0" smtClean="0">
                <a:latin typeface="Times New Roman" pitchFamily="18" charset="0"/>
                <a:ea typeface="+mj-ea"/>
                <a:cs typeface="Times New Roman" pitchFamily="18" charset="0"/>
              </a:rPr>
              <a:t>(status == GRB_INFEASIBLE) {</a:t>
            </a:r>
          </a:p>
          <a:p>
            <a:pPr lvl="1">
              <a:defRPr/>
            </a:pPr>
            <a:r>
              <a:rPr lang="en-US" altLang="zh-TW" sz="1600" dirty="0" err="1" smtClean="0">
                <a:latin typeface="Times New Roman" pitchFamily="18" charset="0"/>
                <a:ea typeface="+mj-ea"/>
                <a:cs typeface="Times New Roman" pitchFamily="18" charset="0"/>
              </a:rPr>
              <a:t>cout</a:t>
            </a:r>
            <a:r>
              <a:rPr lang="en-US" altLang="zh-TW" sz="1600" dirty="0" smtClean="0">
                <a:latin typeface="Times New Roman" pitchFamily="18" charset="0"/>
                <a:ea typeface="+mj-ea"/>
                <a:cs typeface="Times New Roman" pitchFamily="18" charset="0"/>
              </a:rPr>
              <a:t> &lt;&lt; </a:t>
            </a:r>
            <a:r>
              <a:rPr lang="en-US" altLang="zh-TW" sz="1600" dirty="0" smtClean="0">
                <a:solidFill>
                  <a:srgbClr val="993300"/>
                </a:solidFill>
                <a:latin typeface="Times New Roman" pitchFamily="18" charset="0"/>
                <a:ea typeface="+mj-ea"/>
                <a:cs typeface="Times New Roman" pitchFamily="18" charset="0"/>
              </a:rPr>
              <a:t>“Infeasible" </a:t>
            </a:r>
            <a:r>
              <a:rPr lang="en-US" altLang="zh-TW" sz="1600" dirty="0" smtClean="0">
                <a:latin typeface="Times New Roman" pitchFamily="18" charset="0"/>
                <a:ea typeface="+mj-ea"/>
                <a:cs typeface="Times New Roman" pitchFamily="18" charset="0"/>
              </a:rPr>
              <a:t>&lt;&lt; </a:t>
            </a:r>
            <a:r>
              <a:rPr lang="en-US" altLang="zh-TW" sz="1600" dirty="0" err="1" smtClean="0">
                <a:latin typeface="Times New Roman" pitchFamily="18" charset="0"/>
                <a:ea typeface="+mj-ea"/>
                <a:cs typeface="Times New Roman" pitchFamily="18" charset="0"/>
              </a:rPr>
              <a:t>endl</a:t>
            </a:r>
            <a:r>
              <a:rPr lang="en-US" altLang="zh-TW" sz="1600" dirty="0" smtClean="0">
                <a:latin typeface="Times New Roman" pitchFamily="18" charset="0"/>
                <a:ea typeface="+mj-ea"/>
                <a:cs typeface="Times New Roman" pitchFamily="18" charset="0"/>
              </a:rPr>
              <a:t>;</a:t>
            </a:r>
          </a:p>
          <a:p>
            <a:pPr>
              <a:defRPr/>
            </a:pPr>
            <a:r>
              <a:rPr lang="en-US" altLang="zh-TW" sz="1600" dirty="0" smtClean="0">
                <a:latin typeface="Times New Roman" pitchFamily="18" charset="0"/>
                <a:ea typeface="+mj-ea"/>
                <a:cs typeface="Times New Roman" pitchFamily="18" charset="0"/>
              </a:rPr>
              <a:t>} </a:t>
            </a:r>
            <a:r>
              <a:rPr lang="en-US" altLang="zh-TW" sz="1600" b="1" dirty="0" smtClean="0">
                <a:latin typeface="Times New Roman" pitchFamily="18" charset="0"/>
                <a:ea typeface="+mj-ea"/>
                <a:cs typeface="Times New Roman" pitchFamily="18" charset="0"/>
              </a:rPr>
              <a:t>else if</a:t>
            </a:r>
            <a:r>
              <a:rPr lang="en-US" altLang="zh-TW" sz="1600" dirty="0" smtClean="0">
                <a:latin typeface="Times New Roman" pitchFamily="18" charset="0"/>
                <a:ea typeface="+mj-ea"/>
                <a:cs typeface="Times New Roman" pitchFamily="18" charset="0"/>
              </a:rPr>
              <a:t>(status == GRB_UNBOUNDED) {</a:t>
            </a:r>
          </a:p>
          <a:p>
            <a:pPr lvl="1">
              <a:defRPr/>
            </a:pPr>
            <a:r>
              <a:rPr lang="en-US" altLang="zh-TW" sz="1600" dirty="0" err="1" smtClean="0">
                <a:latin typeface="Times New Roman" pitchFamily="18" charset="0"/>
                <a:ea typeface="+mj-ea"/>
                <a:cs typeface="Times New Roman" pitchFamily="18" charset="0"/>
              </a:rPr>
              <a:t>cout</a:t>
            </a:r>
            <a:r>
              <a:rPr lang="en-US" altLang="zh-TW" sz="1600" dirty="0" smtClean="0">
                <a:latin typeface="Times New Roman" pitchFamily="18" charset="0"/>
                <a:ea typeface="+mj-ea"/>
                <a:cs typeface="Times New Roman" pitchFamily="18" charset="0"/>
              </a:rPr>
              <a:t> &lt;&lt; </a:t>
            </a:r>
            <a:r>
              <a:rPr lang="en-US" altLang="zh-TW" sz="1600" dirty="0" smtClean="0">
                <a:solidFill>
                  <a:srgbClr val="993300"/>
                </a:solidFill>
                <a:latin typeface="Times New Roman" pitchFamily="18" charset="0"/>
                <a:ea typeface="+mj-ea"/>
                <a:cs typeface="Times New Roman" pitchFamily="18" charset="0"/>
              </a:rPr>
              <a:t>“</a:t>
            </a:r>
            <a:r>
              <a:rPr lang="en-US" altLang="zh-TW" sz="1600" dirty="0" err="1" smtClean="0">
                <a:solidFill>
                  <a:srgbClr val="993300"/>
                </a:solidFill>
                <a:latin typeface="Times New Roman" pitchFamily="18" charset="0"/>
                <a:ea typeface="+mj-ea"/>
                <a:cs typeface="Times New Roman" pitchFamily="18" charset="0"/>
              </a:rPr>
              <a:t>Uunbounded</a:t>
            </a:r>
            <a:r>
              <a:rPr lang="en-US" altLang="zh-TW" sz="1600" dirty="0" smtClean="0">
                <a:solidFill>
                  <a:srgbClr val="993300"/>
                </a:solidFill>
                <a:latin typeface="Times New Roman" pitchFamily="18" charset="0"/>
                <a:ea typeface="+mj-ea"/>
                <a:cs typeface="Times New Roman" pitchFamily="18" charset="0"/>
              </a:rPr>
              <a:t>" </a:t>
            </a:r>
            <a:r>
              <a:rPr lang="en-US" altLang="zh-TW" sz="1600" dirty="0" smtClean="0">
                <a:latin typeface="Times New Roman" pitchFamily="18" charset="0"/>
                <a:ea typeface="+mj-ea"/>
                <a:cs typeface="Times New Roman" pitchFamily="18" charset="0"/>
              </a:rPr>
              <a:t>&lt;&lt; </a:t>
            </a:r>
            <a:r>
              <a:rPr lang="en-US" altLang="zh-TW" sz="1600" dirty="0" err="1" smtClean="0">
                <a:latin typeface="Times New Roman" pitchFamily="18" charset="0"/>
                <a:ea typeface="+mj-ea"/>
                <a:cs typeface="Times New Roman" pitchFamily="18" charset="0"/>
              </a:rPr>
              <a:t>endl</a:t>
            </a:r>
            <a:r>
              <a:rPr lang="en-US" altLang="zh-TW" sz="1600" dirty="0" smtClean="0">
                <a:latin typeface="Times New Roman" pitchFamily="18" charset="0"/>
                <a:ea typeface="+mj-ea"/>
                <a:cs typeface="Times New Roman" pitchFamily="18" charset="0"/>
              </a:rPr>
              <a:t>;</a:t>
            </a:r>
          </a:p>
          <a:p>
            <a:pPr>
              <a:defRPr/>
            </a:pPr>
            <a:r>
              <a:rPr lang="en-US" altLang="zh-TW" sz="1600" dirty="0" smtClean="0">
                <a:latin typeface="Times New Roman" pitchFamily="18" charset="0"/>
                <a:ea typeface="+mj-ea"/>
                <a:cs typeface="Times New Roman" pitchFamily="18" charset="0"/>
              </a:rPr>
              <a:t>} </a:t>
            </a:r>
            <a:r>
              <a:rPr lang="en-US" altLang="zh-TW" sz="1600" b="1" dirty="0" smtClean="0">
                <a:latin typeface="Times New Roman" pitchFamily="18" charset="0"/>
                <a:ea typeface="+mj-ea"/>
                <a:cs typeface="Times New Roman" pitchFamily="18" charset="0"/>
              </a:rPr>
              <a:t>else</a:t>
            </a:r>
            <a:r>
              <a:rPr lang="en-US" altLang="zh-TW" sz="1600" dirty="0" smtClean="0">
                <a:latin typeface="Times New Roman" pitchFamily="18" charset="0"/>
                <a:ea typeface="+mj-ea"/>
                <a:cs typeface="Times New Roman" pitchFamily="18" charset="0"/>
              </a:rPr>
              <a:t> {</a:t>
            </a:r>
          </a:p>
          <a:p>
            <a:pPr lvl="1">
              <a:defRPr/>
            </a:pPr>
            <a:r>
              <a:rPr lang="en-US" altLang="zh-TW" sz="1600" dirty="0" err="1" smtClean="0">
                <a:latin typeface="Times New Roman" pitchFamily="18" charset="0"/>
                <a:ea typeface="+mj-ea"/>
                <a:cs typeface="Times New Roman" pitchFamily="18" charset="0"/>
              </a:rPr>
              <a:t>cout</a:t>
            </a:r>
            <a:r>
              <a:rPr lang="en-US" altLang="zh-TW" sz="1600" dirty="0" smtClean="0">
                <a:latin typeface="Times New Roman" pitchFamily="18" charset="0"/>
                <a:ea typeface="+mj-ea"/>
                <a:cs typeface="Times New Roman" pitchFamily="18" charset="0"/>
              </a:rPr>
              <a:t> &lt;&lt; </a:t>
            </a:r>
            <a:r>
              <a:rPr lang="en-US" altLang="zh-TW" sz="1600" dirty="0" smtClean="0">
                <a:solidFill>
                  <a:srgbClr val="993300"/>
                </a:solidFill>
                <a:latin typeface="Times New Roman" pitchFamily="18" charset="0"/>
                <a:ea typeface="+mj-ea"/>
                <a:cs typeface="Times New Roman" pitchFamily="18" charset="0"/>
              </a:rPr>
              <a:t>"Optimization was stopped with status" </a:t>
            </a:r>
            <a:r>
              <a:rPr lang="en-US" altLang="zh-TW" sz="1600" dirty="0" smtClean="0">
                <a:latin typeface="Times New Roman" pitchFamily="18" charset="0"/>
                <a:ea typeface="+mj-ea"/>
                <a:cs typeface="Times New Roman" pitchFamily="18" charset="0"/>
              </a:rPr>
              <a:t>&lt;&lt; status &lt;&lt; </a:t>
            </a:r>
            <a:r>
              <a:rPr lang="en-US" altLang="zh-TW" sz="1600" dirty="0" err="1" smtClean="0">
                <a:latin typeface="Times New Roman" pitchFamily="18" charset="0"/>
                <a:ea typeface="+mj-ea"/>
                <a:cs typeface="Times New Roman" pitchFamily="18" charset="0"/>
              </a:rPr>
              <a:t>endl</a:t>
            </a:r>
            <a:r>
              <a:rPr lang="en-US" altLang="zh-TW" sz="1600" dirty="0" smtClean="0">
                <a:latin typeface="Times New Roman" pitchFamily="18" charset="0"/>
                <a:ea typeface="+mj-ea"/>
                <a:cs typeface="Times New Roman" pitchFamily="18" charset="0"/>
              </a:rPr>
              <a:t>;</a:t>
            </a:r>
          </a:p>
          <a:p>
            <a:pPr>
              <a:defRPr/>
            </a:pPr>
            <a:r>
              <a:rPr lang="en-US" altLang="zh-TW" sz="1600" dirty="0" smtClean="0">
                <a:latin typeface="Times New Roman" pitchFamily="18" charset="0"/>
                <a:ea typeface="+mj-ea"/>
                <a:cs typeface="Times New Roman" pitchFamily="18" charset="0"/>
              </a:rPr>
              <a:t>}</a:t>
            </a:r>
            <a:endParaRPr lang="zh-TW" altLang="en-US" sz="1600" dirty="0">
              <a:latin typeface="Times New Roman" pitchFamily="18" charset="0"/>
              <a:ea typeface="+mj-ea"/>
              <a:cs typeface="Times New Roman" pitchFamily="18" charset="0"/>
            </a:endParaRPr>
          </a:p>
        </p:txBody>
      </p:sp>
      <p:sp>
        <p:nvSpPr>
          <p:cNvPr id="7" name="矩形 6"/>
          <p:cNvSpPr/>
          <p:nvPr/>
        </p:nvSpPr>
        <p:spPr>
          <a:xfrm>
            <a:off x="457200" y="1412776"/>
            <a:ext cx="3384376" cy="523220"/>
          </a:xfrm>
          <a:prstGeom prst="rect">
            <a:avLst/>
          </a:prstGeom>
          <a:solidFill>
            <a:srgbClr val="FFFFFF">
              <a:alpha val="50196"/>
            </a:srgbClr>
          </a:solidFill>
        </p:spPr>
        <p:txBody>
          <a:bodyPr wrap="square">
            <a:spAutoFit/>
          </a:bodyPr>
          <a:lstStyle/>
          <a:p>
            <a:r>
              <a:rPr lang="en-US" altLang="zh-TW" sz="2800" b="1" dirty="0" smtClean="0">
                <a:solidFill>
                  <a:srgbClr val="C00000"/>
                </a:solidFill>
              </a:rPr>
              <a:t>7.1 Check Optimality</a:t>
            </a:r>
            <a:endParaRPr lang="zh-TW" altLang="en-US" sz="2800" dirty="0">
              <a:solidFill>
                <a:srgbClr val="C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0" dirty="0" smtClean="0"/>
              <a:t>7. Check Optimality and Output Results</a:t>
            </a:r>
            <a:endParaRPr lang="zh-TW" altLang="en-US" dirty="0"/>
          </a:p>
        </p:txBody>
      </p:sp>
      <p:sp>
        <p:nvSpPr>
          <p:cNvPr id="3" name="內容版面配置區 2"/>
          <p:cNvSpPr>
            <a:spLocks noGrp="1"/>
          </p:cNvSpPr>
          <p:nvPr>
            <p:ph idx="1"/>
          </p:nvPr>
        </p:nvSpPr>
        <p:spPr>
          <a:xfrm>
            <a:off x="467544" y="1916832"/>
            <a:ext cx="8229600" cy="1482071"/>
          </a:xfrm>
        </p:spPr>
        <p:txBody>
          <a:bodyPr/>
          <a:lstStyle/>
          <a:p>
            <a:pPr>
              <a:spcBef>
                <a:spcPts val="200"/>
              </a:spcBef>
              <a:buNone/>
            </a:pPr>
            <a:r>
              <a:rPr lang="en-US" altLang="zh-TW" sz="2000" b="1" dirty="0" smtClean="0"/>
              <a:t>Get objective value:</a:t>
            </a:r>
          </a:p>
          <a:p>
            <a:pPr>
              <a:spcBef>
                <a:spcPts val="200"/>
              </a:spcBef>
              <a:buNone/>
            </a:pPr>
            <a:r>
              <a:rPr lang="en-US" altLang="zh-TW" sz="2000" b="1" dirty="0" err="1" smtClean="0">
                <a:solidFill>
                  <a:srgbClr val="E26804"/>
                </a:solidFill>
              </a:rPr>
              <a:t>ModelName</a:t>
            </a:r>
            <a:r>
              <a:rPr lang="en-US" altLang="zh-TW" sz="2000" b="1" dirty="0" err="1" smtClean="0"/>
              <a:t>.</a:t>
            </a:r>
            <a:r>
              <a:rPr lang="en-US" altLang="zh-TW" sz="2000" b="1" dirty="0" err="1" smtClean="0">
                <a:solidFill>
                  <a:srgbClr val="0000FF"/>
                </a:solidFill>
              </a:rPr>
              <a:t>get</a:t>
            </a:r>
            <a:r>
              <a:rPr lang="en-US" altLang="zh-TW" sz="2000" b="1" dirty="0" smtClean="0"/>
              <a:t>(</a:t>
            </a:r>
            <a:r>
              <a:rPr lang="en-US" altLang="zh-TW" sz="2000" b="1" dirty="0" err="1" smtClean="0">
                <a:solidFill>
                  <a:srgbClr val="0000FF"/>
                </a:solidFill>
              </a:rPr>
              <a:t>GRB_DoubleAttr_ObjVal</a:t>
            </a:r>
            <a:r>
              <a:rPr lang="en-US" altLang="zh-TW" sz="2000" b="1" dirty="0" smtClean="0"/>
              <a:t>);</a:t>
            </a:r>
            <a:endParaRPr lang="en-US" altLang="zh-TW" sz="2000" b="1" dirty="0" smtClean="0">
              <a:solidFill>
                <a:srgbClr val="E26804"/>
              </a:solidFill>
            </a:endParaRPr>
          </a:p>
          <a:p>
            <a:pPr>
              <a:spcBef>
                <a:spcPts val="200"/>
              </a:spcBef>
              <a:buNone/>
            </a:pPr>
            <a:r>
              <a:rPr lang="en-US" altLang="zh-TW" sz="2000" b="1" dirty="0" smtClean="0"/>
              <a:t>Get solution value:</a:t>
            </a:r>
          </a:p>
          <a:p>
            <a:pPr>
              <a:spcBef>
                <a:spcPts val="200"/>
              </a:spcBef>
              <a:buNone/>
            </a:pPr>
            <a:r>
              <a:rPr lang="en-US" altLang="zh-TW" sz="2000" b="1" dirty="0" err="1" smtClean="0">
                <a:solidFill>
                  <a:srgbClr val="E26804"/>
                </a:solidFill>
              </a:rPr>
              <a:t>VarName</a:t>
            </a:r>
            <a:r>
              <a:rPr lang="en-US" altLang="zh-TW" sz="2000" b="1" dirty="0" err="1" smtClean="0"/>
              <a:t>.</a:t>
            </a:r>
            <a:r>
              <a:rPr lang="en-US" altLang="zh-TW" sz="2000" b="1" dirty="0" err="1" smtClean="0">
                <a:solidFill>
                  <a:srgbClr val="0000FF"/>
                </a:solidFill>
              </a:rPr>
              <a:t>get</a:t>
            </a:r>
            <a:r>
              <a:rPr lang="en-US" altLang="zh-TW" sz="2000" b="1" dirty="0" smtClean="0"/>
              <a:t>(</a:t>
            </a:r>
            <a:r>
              <a:rPr lang="en-US" altLang="zh-TW" sz="2000" b="1" dirty="0" err="1" smtClean="0">
                <a:solidFill>
                  <a:srgbClr val="0000FF"/>
                </a:solidFill>
              </a:rPr>
              <a:t>GRB_DoubleAttr_X</a:t>
            </a:r>
            <a:r>
              <a:rPr lang="en-US" altLang="zh-TW" sz="2000" b="1" dirty="0" smtClean="0"/>
              <a:t>);</a:t>
            </a:r>
            <a:endParaRPr lang="zh-TW" altLang="en-US"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41</a:t>
            </a:fld>
            <a:endParaRPr lang="zh-TW" altLang="en-US" dirty="0"/>
          </a:p>
        </p:txBody>
      </p:sp>
      <p:sp>
        <p:nvSpPr>
          <p:cNvPr id="6" name="矩形 5"/>
          <p:cNvSpPr>
            <a:spLocks noChangeArrowheads="1"/>
          </p:cNvSpPr>
          <p:nvPr/>
        </p:nvSpPr>
        <p:spPr bwMode="auto">
          <a:xfrm>
            <a:off x="467544" y="3415183"/>
            <a:ext cx="8229600" cy="2678113"/>
          </a:xfrm>
          <a:prstGeom prst="rect">
            <a:avLst/>
          </a:prstGeom>
          <a:solidFill>
            <a:schemeClr val="bg1"/>
          </a:solidFill>
          <a:ln w="9525">
            <a:solidFill>
              <a:schemeClr val="tx1"/>
            </a:solidFill>
            <a:miter lim="800000"/>
            <a:headEnd/>
            <a:tailEnd/>
          </a:ln>
        </p:spPr>
        <p:txBody>
          <a:bodyPr>
            <a:spAutoFit/>
          </a:bodyPr>
          <a:lstStyle/>
          <a:p>
            <a:pPr>
              <a:defRPr/>
            </a:pPr>
            <a:r>
              <a:rPr lang="en-US" altLang="zh-TW" sz="2400" dirty="0">
                <a:solidFill>
                  <a:srgbClr val="006600"/>
                </a:solidFill>
                <a:latin typeface="Times New Roman" pitchFamily="18" charset="0"/>
                <a:ea typeface="+mj-ea"/>
                <a:cs typeface="Times New Roman" pitchFamily="18" charset="0"/>
              </a:rPr>
              <a:t>//</a:t>
            </a:r>
            <a:r>
              <a:rPr lang="en-US" altLang="zh-TW" sz="2400" dirty="0" smtClean="0">
                <a:solidFill>
                  <a:srgbClr val="006600"/>
                </a:solidFill>
                <a:latin typeface="Times New Roman" pitchFamily="18" charset="0"/>
                <a:ea typeface="+mj-ea"/>
                <a:cs typeface="Times New Roman" pitchFamily="18" charset="0"/>
              </a:rPr>
              <a:t>7.2 Output </a:t>
            </a:r>
            <a:r>
              <a:rPr lang="en-US" altLang="zh-TW" sz="2400" dirty="0">
                <a:solidFill>
                  <a:srgbClr val="006600"/>
                </a:solidFill>
                <a:latin typeface="Times New Roman" pitchFamily="18" charset="0"/>
                <a:ea typeface="+mj-ea"/>
                <a:cs typeface="Times New Roman" pitchFamily="18" charset="0"/>
              </a:rPr>
              <a:t>the objective value and solutions</a:t>
            </a:r>
            <a:endParaRPr lang="zh-TW" altLang="en-US" sz="2400" dirty="0">
              <a:solidFill>
                <a:srgbClr val="006600"/>
              </a:solidFill>
              <a:latin typeface="Times New Roman" pitchFamily="18" charset="0"/>
              <a:ea typeface="+mj-ea"/>
              <a:cs typeface="Times New Roman" pitchFamily="18" charset="0"/>
            </a:endParaRPr>
          </a:p>
          <a:p>
            <a:pPr>
              <a:defRPr/>
            </a:pPr>
            <a:r>
              <a:rPr lang="en-US" altLang="zh-TW" sz="2400" b="1" dirty="0">
                <a:latin typeface="Times New Roman" pitchFamily="18" charset="0"/>
                <a:ea typeface="+mj-ea"/>
                <a:cs typeface="Times New Roman" pitchFamily="18" charset="0"/>
              </a:rPr>
              <a:t>double</a:t>
            </a:r>
            <a:r>
              <a:rPr lang="en-US" altLang="zh-TW" sz="2400" dirty="0">
                <a:latin typeface="Times New Roman" pitchFamily="18" charset="0"/>
                <a:ea typeface="+mj-ea"/>
                <a:cs typeface="Times New Roman" pitchFamily="18" charset="0"/>
              </a:rPr>
              <a:t> </a:t>
            </a:r>
            <a:r>
              <a:rPr lang="en-US" altLang="zh-TW" sz="2400" dirty="0" err="1">
                <a:latin typeface="Times New Roman" pitchFamily="18" charset="0"/>
                <a:ea typeface="+mj-ea"/>
                <a:cs typeface="Times New Roman" pitchFamily="18" charset="0"/>
              </a:rPr>
              <a:t>ObjValue</a:t>
            </a:r>
            <a:r>
              <a:rPr lang="en-US" altLang="zh-TW" sz="2400" dirty="0">
                <a:latin typeface="Times New Roman" pitchFamily="18" charset="0"/>
                <a:ea typeface="+mj-ea"/>
                <a:cs typeface="Times New Roman" pitchFamily="18" charset="0"/>
              </a:rPr>
              <a:t> = </a:t>
            </a:r>
            <a:r>
              <a:rPr lang="en-US" altLang="zh-TW" sz="2400" dirty="0" err="1">
                <a:latin typeface="Times New Roman" pitchFamily="18" charset="0"/>
                <a:ea typeface="+mj-ea"/>
                <a:cs typeface="Times New Roman" pitchFamily="18" charset="0"/>
              </a:rPr>
              <a:t>model.</a:t>
            </a:r>
            <a:r>
              <a:rPr lang="en-US" altLang="zh-TW" sz="2400" dirty="0" err="1">
                <a:solidFill>
                  <a:srgbClr val="0000FF"/>
                </a:solidFill>
                <a:latin typeface="Times New Roman" pitchFamily="18" charset="0"/>
                <a:ea typeface="+mj-ea"/>
                <a:cs typeface="Times New Roman" pitchFamily="18" charset="0"/>
              </a:rPr>
              <a:t>get</a:t>
            </a:r>
            <a:r>
              <a:rPr lang="en-US" altLang="zh-TW" sz="2400" dirty="0">
                <a:latin typeface="Times New Roman" pitchFamily="18" charset="0"/>
                <a:cs typeface="Times New Roman" pitchFamily="18" charset="0"/>
              </a:rPr>
              <a:t>(</a:t>
            </a:r>
            <a:r>
              <a:rPr lang="en-US" altLang="zh-TW" sz="2400" dirty="0" err="1">
                <a:solidFill>
                  <a:srgbClr val="0000FF"/>
                </a:solidFill>
                <a:latin typeface="Times New Roman" pitchFamily="18" charset="0"/>
                <a:ea typeface="+mj-ea"/>
                <a:cs typeface="Times New Roman" pitchFamily="18" charset="0"/>
              </a:rPr>
              <a:t>GRB_DoubleAttr_ObjVal</a:t>
            </a:r>
            <a:r>
              <a:rPr lang="en-US" altLang="zh-TW" sz="2400" dirty="0">
                <a:latin typeface="Times New Roman" pitchFamily="18" charset="0"/>
                <a:ea typeface="+mj-ea"/>
                <a:cs typeface="Times New Roman" pitchFamily="18" charset="0"/>
              </a:rPr>
              <a:t>);</a:t>
            </a:r>
          </a:p>
          <a:p>
            <a:pPr>
              <a:defRPr/>
            </a:pPr>
            <a:r>
              <a:rPr lang="en-US" altLang="zh-TW" sz="2400" dirty="0" err="1">
                <a:latin typeface="Times New Roman" pitchFamily="18" charset="0"/>
                <a:ea typeface="+mj-ea"/>
                <a:cs typeface="Times New Roman" pitchFamily="18" charset="0"/>
              </a:rPr>
              <a:t>cout</a:t>
            </a:r>
            <a:r>
              <a:rPr lang="en-US" altLang="zh-TW" sz="2400" dirty="0">
                <a:latin typeface="Times New Roman" pitchFamily="18" charset="0"/>
                <a:ea typeface="+mj-ea"/>
                <a:cs typeface="Times New Roman" pitchFamily="18" charset="0"/>
              </a:rPr>
              <a:t>&lt;&lt;“total cost= "&lt;&lt;</a:t>
            </a:r>
            <a:r>
              <a:rPr lang="en-US" altLang="zh-TW" sz="2400" dirty="0" err="1">
                <a:latin typeface="Times New Roman" pitchFamily="18" charset="0"/>
                <a:ea typeface="+mj-ea"/>
                <a:cs typeface="Times New Roman" pitchFamily="18" charset="0"/>
              </a:rPr>
              <a:t>ObjValue</a:t>
            </a:r>
            <a:r>
              <a:rPr lang="en-US" altLang="zh-TW" sz="2400" dirty="0">
                <a:latin typeface="Times New Roman" pitchFamily="18" charset="0"/>
                <a:ea typeface="+mj-ea"/>
                <a:cs typeface="Times New Roman" pitchFamily="18" charset="0"/>
              </a:rPr>
              <a:t>&lt;&lt;</a:t>
            </a:r>
            <a:r>
              <a:rPr lang="en-US" altLang="zh-TW" sz="2400" dirty="0" err="1">
                <a:latin typeface="Times New Roman" pitchFamily="18" charset="0"/>
                <a:ea typeface="+mj-ea"/>
                <a:cs typeface="Times New Roman" pitchFamily="18" charset="0"/>
              </a:rPr>
              <a:t>endl</a:t>
            </a:r>
            <a:r>
              <a:rPr lang="en-US" altLang="zh-TW" sz="2400" dirty="0">
                <a:latin typeface="Times New Roman" pitchFamily="18" charset="0"/>
                <a:ea typeface="+mj-ea"/>
                <a:cs typeface="Times New Roman" pitchFamily="18" charset="0"/>
              </a:rPr>
              <a:t>;</a:t>
            </a:r>
          </a:p>
          <a:p>
            <a:pPr>
              <a:defRPr/>
            </a:pPr>
            <a:endParaRPr lang="en-US" altLang="zh-TW" sz="2400" dirty="0">
              <a:latin typeface="Times New Roman" pitchFamily="18" charset="0"/>
              <a:ea typeface="+mj-ea"/>
              <a:cs typeface="Times New Roman" pitchFamily="18" charset="0"/>
            </a:endParaRPr>
          </a:p>
          <a:p>
            <a:pPr>
              <a:defRPr/>
            </a:pPr>
            <a:r>
              <a:rPr lang="en-US" altLang="zh-TW" sz="2400" b="1" dirty="0">
                <a:latin typeface="Times New Roman" pitchFamily="18" charset="0"/>
                <a:ea typeface="+mj-ea"/>
                <a:cs typeface="Times New Roman" pitchFamily="18" charset="0"/>
              </a:rPr>
              <a:t>for</a:t>
            </a:r>
            <a:r>
              <a:rPr lang="en-US" altLang="zh-TW" sz="2400" dirty="0">
                <a:latin typeface="Times New Roman" pitchFamily="18" charset="0"/>
                <a:ea typeface="+mj-ea"/>
                <a:cs typeface="Times New Roman" pitchFamily="18" charset="0"/>
              </a:rPr>
              <a:t>(</a:t>
            </a:r>
            <a:r>
              <a:rPr lang="en-US" altLang="zh-TW" sz="2400" b="1" dirty="0" err="1">
                <a:latin typeface="Times New Roman" pitchFamily="18" charset="0"/>
                <a:ea typeface="+mj-ea"/>
                <a:cs typeface="Times New Roman" pitchFamily="18" charset="0"/>
              </a:rPr>
              <a:t>int</a:t>
            </a:r>
            <a:r>
              <a:rPr lang="en-US" altLang="zh-TW" sz="2400" dirty="0">
                <a:latin typeface="Times New Roman" pitchFamily="18" charset="0"/>
                <a:ea typeface="+mj-ea"/>
                <a:cs typeface="Times New Roman" pitchFamily="18" charset="0"/>
              </a:rPr>
              <a:t> </a:t>
            </a:r>
            <a:r>
              <a:rPr lang="en-US" altLang="zh-TW" sz="2400" dirty="0" err="1">
                <a:latin typeface="Times New Roman" pitchFamily="18" charset="0"/>
                <a:ea typeface="+mj-ea"/>
                <a:cs typeface="Times New Roman" pitchFamily="18" charset="0"/>
              </a:rPr>
              <a:t>i</a:t>
            </a:r>
            <a:r>
              <a:rPr lang="en-US" altLang="zh-TW" sz="2400" dirty="0">
                <a:latin typeface="Times New Roman" pitchFamily="18" charset="0"/>
                <a:ea typeface="+mj-ea"/>
                <a:cs typeface="Times New Roman" pitchFamily="18" charset="0"/>
              </a:rPr>
              <a:t>=0; </a:t>
            </a:r>
            <a:r>
              <a:rPr lang="en-US" altLang="zh-TW" sz="2400" dirty="0" err="1" smtClean="0">
                <a:latin typeface="Times New Roman" pitchFamily="18" charset="0"/>
                <a:ea typeface="+mj-ea"/>
                <a:cs typeface="Times New Roman" pitchFamily="18" charset="0"/>
              </a:rPr>
              <a:t>i</a:t>
            </a:r>
            <a:r>
              <a:rPr lang="en-US" altLang="zh-TW" sz="2400" dirty="0" smtClean="0">
                <a:latin typeface="Times New Roman" pitchFamily="18" charset="0"/>
                <a:ea typeface="+mj-ea"/>
                <a:cs typeface="Times New Roman" pitchFamily="18" charset="0"/>
              </a:rPr>
              <a:t>&lt;M; </a:t>
            </a:r>
            <a:r>
              <a:rPr lang="en-US" altLang="zh-TW" sz="2400" dirty="0" err="1">
                <a:latin typeface="Times New Roman" pitchFamily="18" charset="0"/>
                <a:ea typeface="+mj-ea"/>
                <a:cs typeface="Times New Roman" pitchFamily="18" charset="0"/>
              </a:rPr>
              <a:t>i</a:t>
            </a:r>
            <a:r>
              <a:rPr lang="en-US" altLang="zh-TW" sz="2400" dirty="0">
                <a:latin typeface="Times New Roman" pitchFamily="18" charset="0"/>
                <a:ea typeface="+mj-ea"/>
                <a:cs typeface="Times New Roman" pitchFamily="18" charset="0"/>
              </a:rPr>
              <a:t>++) {</a:t>
            </a:r>
          </a:p>
          <a:p>
            <a:pPr>
              <a:defRPr/>
            </a:pPr>
            <a:r>
              <a:rPr lang="en-US" altLang="zh-TW" sz="2400" dirty="0">
                <a:latin typeface="Times New Roman" pitchFamily="18" charset="0"/>
                <a:ea typeface="+mj-ea"/>
                <a:cs typeface="Times New Roman" pitchFamily="18" charset="0"/>
              </a:rPr>
              <a:t>    </a:t>
            </a:r>
            <a:r>
              <a:rPr lang="en-US" altLang="zh-TW" sz="2400" dirty="0" err="1">
                <a:latin typeface="Times New Roman" pitchFamily="18" charset="0"/>
                <a:ea typeface="+mj-ea"/>
                <a:cs typeface="Times New Roman" pitchFamily="18" charset="0"/>
              </a:rPr>
              <a:t>cout</a:t>
            </a:r>
            <a:r>
              <a:rPr lang="en-US" altLang="zh-TW" sz="2400" dirty="0">
                <a:latin typeface="Times New Roman" pitchFamily="18" charset="0"/>
                <a:ea typeface="+mj-ea"/>
                <a:cs typeface="Times New Roman" pitchFamily="18" charset="0"/>
              </a:rPr>
              <a:t>&lt;&lt;</a:t>
            </a:r>
            <a:r>
              <a:rPr lang="en-US" altLang="zh-TW" sz="2400" dirty="0">
                <a:latin typeface="Times New Roman" pitchFamily="18" charset="0"/>
                <a:cs typeface="Times New Roman" pitchFamily="18" charset="0"/>
              </a:rPr>
              <a:t>"</a:t>
            </a:r>
            <a:r>
              <a:rPr lang="en-US" altLang="zh-TW" sz="2400" dirty="0">
                <a:latin typeface="Times New Roman" pitchFamily="18" charset="0"/>
                <a:ea typeface="+mj-ea"/>
                <a:cs typeface="Times New Roman" pitchFamily="18" charset="0"/>
              </a:rPr>
              <a:t>x </a:t>
            </a:r>
            <a:r>
              <a:rPr lang="en-US" altLang="zh-TW" sz="2400" dirty="0">
                <a:latin typeface="Times New Roman" pitchFamily="18" charset="0"/>
                <a:cs typeface="Times New Roman" pitchFamily="18" charset="0"/>
              </a:rPr>
              <a:t>"&lt;&lt;</a:t>
            </a:r>
            <a:r>
              <a:rPr lang="en-US" altLang="zh-TW" sz="2400" dirty="0" err="1">
                <a:latin typeface="Times New Roman" pitchFamily="18" charset="0"/>
                <a:cs typeface="Times New Roman" pitchFamily="18" charset="0"/>
              </a:rPr>
              <a:t>i</a:t>
            </a:r>
            <a:r>
              <a:rPr lang="en-US" altLang="zh-TW" sz="2400" dirty="0">
                <a:latin typeface="Times New Roman" pitchFamily="18" charset="0"/>
                <a:cs typeface="Times New Roman" pitchFamily="18" charset="0"/>
              </a:rPr>
              <a:t>&lt;&lt;</a:t>
            </a:r>
            <a:r>
              <a:rPr lang="en-US" altLang="zh-TW" sz="2400" dirty="0">
                <a:solidFill>
                  <a:srgbClr val="000000"/>
                </a:solidFill>
                <a:latin typeface="Times New Roman" pitchFamily="18" charset="0"/>
                <a:cs typeface="Times New Roman" pitchFamily="18" charset="0"/>
              </a:rPr>
              <a:t>"</a:t>
            </a:r>
            <a:r>
              <a:rPr lang="en-US" altLang="zh-TW" sz="2400" dirty="0">
                <a:solidFill>
                  <a:srgbClr val="000000"/>
                </a:solidFill>
                <a:latin typeface="Times New Roman" pitchFamily="18" charset="0"/>
                <a:ea typeface="標楷體"/>
                <a:cs typeface="Times New Roman" pitchFamily="18" charset="0"/>
              </a:rPr>
              <a:t> =</a:t>
            </a:r>
            <a:r>
              <a:rPr lang="en-US" altLang="zh-TW" sz="2400" dirty="0">
                <a:solidFill>
                  <a:srgbClr val="000000"/>
                </a:solidFill>
                <a:latin typeface="Times New Roman" pitchFamily="18" charset="0"/>
                <a:cs typeface="Times New Roman" pitchFamily="18" charset="0"/>
              </a:rPr>
              <a:t>“&lt;&lt;</a:t>
            </a:r>
            <a:r>
              <a:rPr lang="en-US" altLang="zh-TW" sz="2400" dirty="0">
                <a:latin typeface="Times New Roman" pitchFamily="18" charset="0"/>
                <a:ea typeface="+mj-ea"/>
                <a:cs typeface="Times New Roman" pitchFamily="18" charset="0"/>
              </a:rPr>
              <a:t>x[</a:t>
            </a:r>
            <a:r>
              <a:rPr lang="en-US" altLang="zh-TW" sz="2400" dirty="0" err="1">
                <a:latin typeface="Times New Roman" pitchFamily="18" charset="0"/>
                <a:ea typeface="+mj-ea"/>
                <a:cs typeface="Times New Roman" pitchFamily="18" charset="0"/>
              </a:rPr>
              <a:t>i</a:t>
            </a:r>
            <a:r>
              <a:rPr lang="en-US" altLang="zh-TW" sz="2400" dirty="0">
                <a:latin typeface="Times New Roman" pitchFamily="18" charset="0"/>
                <a:ea typeface="+mj-ea"/>
                <a:cs typeface="Times New Roman" pitchFamily="18" charset="0"/>
              </a:rPr>
              <a:t>].</a:t>
            </a:r>
            <a:r>
              <a:rPr lang="en-US" altLang="zh-TW" sz="2400" dirty="0">
                <a:solidFill>
                  <a:srgbClr val="0000FF"/>
                </a:solidFill>
                <a:latin typeface="Times New Roman" pitchFamily="18" charset="0"/>
                <a:ea typeface="+mj-ea"/>
                <a:cs typeface="Times New Roman" pitchFamily="18" charset="0"/>
              </a:rPr>
              <a:t>get(</a:t>
            </a:r>
            <a:r>
              <a:rPr lang="en-US" altLang="zh-TW" sz="2400" kern="0" dirty="0" err="1">
                <a:solidFill>
                  <a:srgbClr val="0000FF"/>
                </a:solidFill>
                <a:latin typeface="Times New Roman" pitchFamily="18" charset="0"/>
                <a:ea typeface="標楷體"/>
                <a:cs typeface="Times New Roman" pitchFamily="18" charset="0"/>
              </a:rPr>
              <a:t>GRB_</a:t>
            </a:r>
            <a:r>
              <a:rPr lang="en-US" altLang="zh-TW" sz="2400" dirty="0" err="1">
                <a:solidFill>
                  <a:srgbClr val="0000FF"/>
                </a:solidFill>
                <a:latin typeface="Times New Roman" pitchFamily="18" charset="0"/>
                <a:ea typeface="標楷體"/>
                <a:cs typeface="Times New Roman" pitchFamily="18" charset="0"/>
              </a:rPr>
              <a:t>Double</a:t>
            </a:r>
            <a:r>
              <a:rPr lang="en-US" altLang="zh-TW" sz="2400" kern="0" dirty="0" err="1">
                <a:solidFill>
                  <a:srgbClr val="0000FF"/>
                </a:solidFill>
                <a:latin typeface="Times New Roman" pitchFamily="18" charset="0"/>
                <a:ea typeface="標楷體"/>
                <a:cs typeface="Times New Roman" pitchFamily="18" charset="0"/>
              </a:rPr>
              <a:t>Attr_X</a:t>
            </a:r>
            <a:r>
              <a:rPr lang="en-US" altLang="zh-TW" sz="2400" dirty="0">
                <a:latin typeface="Times New Roman" pitchFamily="18" charset="0"/>
                <a:ea typeface="+mj-ea"/>
                <a:cs typeface="Times New Roman" pitchFamily="18" charset="0"/>
              </a:rPr>
              <a:t>)&lt;&lt;</a:t>
            </a:r>
            <a:r>
              <a:rPr lang="en-US" altLang="zh-TW" sz="2400" dirty="0" err="1">
                <a:latin typeface="Times New Roman" pitchFamily="18" charset="0"/>
                <a:ea typeface="+mj-ea"/>
                <a:cs typeface="Times New Roman" pitchFamily="18" charset="0"/>
              </a:rPr>
              <a:t>endl</a:t>
            </a:r>
            <a:r>
              <a:rPr lang="en-US" altLang="zh-TW" sz="2400" dirty="0">
                <a:latin typeface="Times New Roman" pitchFamily="18" charset="0"/>
                <a:ea typeface="+mj-ea"/>
                <a:cs typeface="Times New Roman" pitchFamily="18" charset="0"/>
              </a:rPr>
              <a:t>;</a:t>
            </a:r>
          </a:p>
          <a:p>
            <a:pPr>
              <a:defRPr/>
            </a:pPr>
            <a:r>
              <a:rPr lang="en-US" altLang="zh-TW" sz="2400" dirty="0">
                <a:latin typeface="Times New Roman" pitchFamily="18" charset="0"/>
                <a:ea typeface="+mj-ea"/>
                <a:cs typeface="Times New Roman" pitchFamily="18" charset="0"/>
              </a:rPr>
              <a:t>}</a:t>
            </a:r>
            <a:endParaRPr lang="zh-TW" altLang="en-US" sz="2400" dirty="0">
              <a:latin typeface="Times New Roman" pitchFamily="18" charset="0"/>
              <a:ea typeface="+mj-ea"/>
              <a:cs typeface="Times New Roman" pitchFamily="18" charset="0"/>
            </a:endParaRPr>
          </a:p>
        </p:txBody>
      </p:sp>
      <p:sp>
        <p:nvSpPr>
          <p:cNvPr id="7" name="矩形 6"/>
          <p:cNvSpPr/>
          <p:nvPr/>
        </p:nvSpPr>
        <p:spPr>
          <a:xfrm>
            <a:off x="457200" y="1412776"/>
            <a:ext cx="3384376" cy="523220"/>
          </a:xfrm>
          <a:prstGeom prst="rect">
            <a:avLst/>
          </a:prstGeom>
          <a:solidFill>
            <a:srgbClr val="FFFFFF">
              <a:alpha val="49804"/>
            </a:srgbClr>
          </a:solidFill>
        </p:spPr>
        <p:txBody>
          <a:bodyPr wrap="square">
            <a:spAutoFit/>
          </a:bodyPr>
          <a:lstStyle/>
          <a:p>
            <a:r>
              <a:rPr lang="en-US" altLang="zh-TW" sz="2800" b="1" dirty="0" smtClean="0">
                <a:solidFill>
                  <a:srgbClr val="C00000"/>
                </a:solidFill>
              </a:rPr>
              <a:t>7.2 Output Results</a:t>
            </a:r>
            <a:endParaRPr lang="zh-TW" altLang="en-US" sz="2800" dirty="0">
              <a:solidFill>
                <a:srgbClr val="C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0" dirty="0" smtClean="0"/>
              <a:t>8. Exception Handling</a:t>
            </a:r>
            <a:endParaRPr lang="zh-TW" altLang="en-US" dirty="0"/>
          </a:p>
        </p:txBody>
      </p:sp>
      <p:sp>
        <p:nvSpPr>
          <p:cNvPr id="3" name="內容版面配置區 2"/>
          <p:cNvSpPr>
            <a:spLocks noGrp="1"/>
          </p:cNvSpPr>
          <p:nvPr>
            <p:ph idx="1"/>
          </p:nvPr>
        </p:nvSpPr>
        <p:spPr>
          <a:xfrm>
            <a:off x="467544" y="1772815"/>
            <a:ext cx="8229600" cy="1224137"/>
          </a:xfrm>
        </p:spPr>
        <p:txBody>
          <a:bodyPr>
            <a:normAutofit/>
          </a:bodyPr>
          <a:lstStyle/>
          <a:p>
            <a:pPr>
              <a:spcBef>
                <a:spcPts val="200"/>
              </a:spcBef>
              <a:buNone/>
            </a:pPr>
            <a:r>
              <a:rPr lang="en-US" altLang="zh-TW" sz="2000" b="1" dirty="0" smtClean="0"/>
              <a:t>Using exception handling to </a:t>
            </a:r>
            <a:r>
              <a:rPr lang="en-US" altLang="zh-TW" sz="2000" b="1" dirty="0" smtClean="0">
                <a:solidFill>
                  <a:srgbClr val="DA0000"/>
                </a:solidFill>
              </a:rPr>
              <a:t>show unexpected errors of </a:t>
            </a:r>
            <a:r>
              <a:rPr lang="en-US" altLang="zh-TW" sz="2000" b="1" dirty="0" err="1" smtClean="0">
                <a:solidFill>
                  <a:srgbClr val="DA0000"/>
                </a:solidFill>
              </a:rPr>
              <a:t>Gurobi</a:t>
            </a:r>
            <a:r>
              <a:rPr lang="en-US" altLang="zh-TW" sz="2000" b="1" dirty="0" smtClean="0">
                <a:solidFill>
                  <a:srgbClr val="DA0000"/>
                </a:solidFill>
              </a:rPr>
              <a:t>.</a:t>
            </a:r>
          </a:p>
          <a:p>
            <a:pPr marL="0" indent="0">
              <a:spcBef>
                <a:spcPts val="600"/>
              </a:spcBef>
              <a:buNone/>
            </a:pPr>
            <a:r>
              <a:rPr lang="en-US" altLang="zh-TW" sz="2000" b="1" dirty="0" smtClean="0"/>
              <a:t>Put the following code into the main function to </a:t>
            </a:r>
            <a:r>
              <a:rPr lang="en-US" altLang="zh-TW" sz="2000" b="1" dirty="0" smtClean="0">
                <a:solidFill>
                  <a:srgbClr val="C00000"/>
                </a:solidFill>
              </a:rPr>
              <a:t>wrap previously mentioned steps</a:t>
            </a:r>
            <a:r>
              <a:rPr lang="en-US" altLang="zh-TW" sz="2000" b="1" dirty="0" smtClean="0"/>
              <a:t>. </a:t>
            </a:r>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42</a:t>
            </a:fld>
            <a:endParaRPr lang="zh-TW" altLang="en-US" dirty="0"/>
          </a:p>
        </p:txBody>
      </p:sp>
      <p:sp>
        <p:nvSpPr>
          <p:cNvPr id="6" name="矩形 5"/>
          <p:cNvSpPr>
            <a:spLocks noChangeArrowheads="1"/>
          </p:cNvSpPr>
          <p:nvPr/>
        </p:nvSpPr>
        <p:spPr bwMode="auto">
          <a:xfrm>
            <a:off x="467544" y="2996953"/>
            <a:ext cx="8229600" cy="2800767"/>
          </a:xfrm>
          <a:prstGeom prst="rect">
            <a:avLst/>
          </a:prstGeom>
          <a:solidFill>
            <a:schemeClr val="bg1"/>
          </a:solidFill>
          <a:ln w="9525">
            <a:solidFill>
              <a:schemeClr val="tx1"/>
            </a:solidFill>
            <a:miter lim="800000"/>
            <a:headEnd/>
            <a:tailEnd/>
          </a:ln>
        </p:spPr>
        <p:txBody>
          <a:bodyPr wrap="square">
            <a:spAutoFit/>
          </a:bodyPr>
          <a:lstStyle/>
          <a:p>
            <a:pPr>
              <a:defRPr/>
            </a:pPr>
            <a:r>
              <a:rPr lang="en-US" altLang="zh-TW" sz="1600" dirty="0" smtClean="0">
                <a:solidFill>
                  <a:srgbClr val="006600"/>
                </a:solidFill>
                <a:latin typeface="Times New Roman" pitchFamily="18" charset="0"/>
                <a:ea typeface="+mj-ea"/>
                <a:cs typeface="Times New Roman" pitchFamily="18" charset="0"/>
              </a:rPr>
              <a:t>//8 Output </a:t>
            </a:r>
            <a:r>
              <a:rPr lang="en-US" altLang="zh-TW" sz="1600" dirty="0">
                <a:solidFill>
                  <a:srgbClr val="006600"/>
                </a:solidFill>
                <a:latin typeface="Times New Roman" pitchFamily="18" charset="0"/>
                <a:ea typeface="+mj-ea"/>
                <a:cs typeface="Times New Roman" pitchFamily="18" charset="0"/>
              </a:rPr>
              <a:t>the objective value and solutions</a:t>
            </a:r>
            <a:endParaRPr lang="zh-TW" altLang="en-US" sz="1600" dirty="0">
              <a:solidFill>
                <a:srgbClr val="006600"/>
              </a:solidFill>
              <a:latin typeface="Times New Roman" pitchFamily="18" charset="0"/>
              <a:ea typeface="+mj-ea"/>
              <a:cs typeface="Times New Roman" pitchFamily="18" charset="0"/>
            </a:endParaRPr>
          </a:p>
          <a:p>
            <a:pPr>
              <a:defRPr/>
            </a:pPr>
            <a:r>
              <a:rPr lang="en-US" altLang="zh-TW" sz="1600" b="1" dirty="0" err="1" smtClean="0">
                <a:latin typeface="Times New Roman" pitchFamily="18" charset="0"/>
                <a:ea typeface="+mj-ea"/>
                <a:cs typeface="Times New Roman" pitchFamily="18" charset="0"/>
              </a:rPr>
              <a:t>int</a:t>
            </a:r>
            <a:r>
              <a:rPr lang="en-US" altLang="zh-TW" sz="1600" b="1" dirty="0" smtClean="0">
                <a:latin typeface="Times New Roman" pitchFamily="18" charset="0"/>
                <a:ea typeface="+mj-ea"/>
                <a:cs typeface="Times New Roman" pitchFamily="18" charset="0"/>
              </a:rPr>
              <a:t> </a:t>
            </a:r>
            <a:r>
              <a:rPr lang="en-US" altLang="zh-TW" sz="1600" dirty="0" smtClean="0">
                <a:latin typeface="Times New Roman" pitchFamily="18" charset="0"/>
                <a:ea typeface="+mj-ea"/>
                <a:cs typeface="Times New Roman" pitchFamily="18" charset="0"/>
              </a:rPr>
              <a:t>main() {</a:t>
            </a:r>
          </a:p>
          <a:p>
            <a:pPr lvl="1">
              <a:defRPr/>
            </a:pPr>
            <a:r>
              <a:rPr lang="en-US" altLang="zh-TW" sz="1600" b="1" dirty="0" smtClean="0">
                <a:latin typeface="Times New Roman" pitchFamily="18" charset="0"/>
                <a:ea typeface="+mj-ea"/>
                <a:cs typeface="Times New Roman" pitchFamily="18" charset="0"/>
              </a:rPr>
              <a:t>try </a:t>
            </a:r>
            <a:r>
              <a:rPr lang="en-US" altLang="zh-TW" sz="1600" dirty="0" smtClean="0">
                <a:latin typeface="Times New Roman" pitchFamily="18" charset="0"/>
                <a:ea typeface="+mj-ea"/>
                <a:cs typeface="Times New Roman" pitchFamily="18" charset="0"/>
              </a:rPr>
              <a:t>{</a:t>
            </a:r>
          </a:p>
          <a:p>
            <a:pPr>
              <a:defRPr/>
            </a:pPr>
            <a:r>
              <a:rPr lang="en-US" altLang="zh-TW" sz="1600" b="1" dirty="0" smtClean="0">
                <a:latin typeface="Times New Roman" pitchFamily="18" charset="0"/>
                <a:ea typeface="+mj-ea"/>
                <a:cs typeface="Times New Roman" pitchFamily="18" charset="0"/>
              </a:rPr>
              <a:t>	</a:t>
            </a:r>
            <a:r>
              <a:rPr lang="en-US" altLang="zh-TW" sz="1600" dirty="0" smtClean="0">
                <a:solidFill>
                  <a:srgbClr val="006600"/>
                </a:solidFill>
                <a:latin typeface="Times New Roman" pitchFamily="18" charset="0"/>
                <a:cs typeface="Times New Roman" pitchFamily="18" charset="0"/>
              </a:rPr>
              <a:t> // Step 1 to step 7 …</a:t>
            </a:r>
            <a:endParaRPr lang="en-US" altLang="zh-TW" sz="1600" b="1" dirty="0" smtClean="0">
              <a:latin typeface="Times New Roman" pitchFamily="18" charset="0"/>
              <a:ea typeface="+mj-ea"/>
              <a:cs typeface="Times New Roman" pitchFamily="18" charset="0"/>
            </a:endParaRPr>
          </a:p>
          <a:p>
            <a:pPr lvl="1">
              <a:defRPr/>
            </a:pPr>
            <a:r>
              <a:rPr lang="en-US" altLang="zh-TW" sz="1600" dirty="0" smtClean="0">
                <a:latin typeface="Times New Roman" pitchFamily="18" charset="0"/>
                <a:ea typeface="+mj-ea"/>
                <a:cs typeface="Times New Roman" pitchFamily="18" charset="0"/>
              </a:rPr>
              <a:t>}</a:t>
            </a:r>
            <a:r>
              <a:rPr lang="en-US" altLang="zh-TW" sz="1600" b="1" dirty="0" smtClean="0">
                <a:latin typeface="Times New Roman" pitchFamily="18" charset="0"/>
                <a:ea typeface="+mj-ea"/>
                <a:cs typeface="Times New Roman" pitchFamily="18" charset="0"/>
              </a:rPr>
              <a:t> catch</a:t>
            </a:r>
            <a:r>
              <a:rPr lang="en-US" altLang="zh-TW" sz="1600" dirty="0" smtClean="0">
                <a:latin typeface="Times New Roman" pitchFamily="18" charset="0"/>
                <a:ea typeface="+mj-ea"/>
                <a:cs typeface="Times New Roman" pitchFamily="18" charset="0"/>
              </a:rPr>
              <a:t>(</a:t>
            </a:r>
            <a:r>
              <a:rPr lang="en-US" altLang="zh-TW" sz="1600" dirty="0" err="1" smtClean="0">
                <a:latin typeface="Times New Roman" pitchFamily="18" charset="0"/>
                <a:ea typeface="+mj-ea"/>
                <a:cs typeface="Times New Roman" pitchFamily="18" charset="0"/>
              </a:rPr>
              <a:t>GRBException</a:t>
            </a:r>
            <a:r>
              <a:rPr lang="en-US" altLang="zh-TW" sz="1600" dirty="0" smtClean="0">
                <a:latin typeface="Times New Roman" pitchFamily="18" charset="0"/>
                <a:ea typeface="+mj-ea"/>
                <a:cs typeface="Times New Roman" pitchFamily="18" charset="0"/>
              </a:rPr>
              <a:t> e) {</a:t>
            </a:r>
          </a:p>
          <a:p>
            <a:pPr>
              <a:defRPr/>
            </a:pPr>
            <a:r>
              <a:rPr lang="en-US" altLang="zh-TW" sz="1600" b="1" dirty="0" smtClean="0">
                <a:latin typeface="Times New Roman" pitchFamily="18" charset="0"/>
                <a:ea typeface="+mj-ea"/>
                <a:cs typeface="Times New Roman" pitchFamily="18" charset="0"/>
              </a:rPr>
              <a:t>	</a:t>
            </a:r>
            <a:r>
              <a:rPr lang="en-US" altLang="zh-TW" sz="1600" dirty="0" err="1" smtClean="0">
                <a:latin typeface="Times New Roman" pitchFamily="18" charset="0"/>
                <a:ea typeface="+mj-ea"/>
                <a:cs typeface="Times New Roman" pitchFamily="18" charset="0"/>
              </a:rPr>
              <a:t>cout</a:t>
            </a:r>
            <a:r>
              <a:rPr lang="en-US" altLang="zh-TW" sz="1600" dirty="0" smtClean="0">
                <a:latin typeface="Times New Roman" pitchFamily="18" charset="0"/>
                <a:ea typeface="+mj-ea"/>
                <a:cs typeface="Times New Roman" pitchFamily="18" charset="0"/>
              </a:rPr>
              <a:t> &lt;&lt; </a:t>
            </a:r>
            <a:r>
              <a:rPr lang="en-US" altLang="zh-TW" sz="1600" dirty="0" smtClean="0">
                <a:solidFill>
                  <a:srgbClr val="C00000"/>
                </a:solidFill>
                <a:latin typeface="Times New Roman" pitchFamily="18" charset="0"/>
                <a:ea typeface="+mj-ea"/>
                <a:cs typeface="Times New Roman" pitchFamily="18" charset="0"/>
              </a:rPr>
              <a:t>"Error code = " </a:t>
            </a:r>
            <a:r>
              <a:rPr lang="en-US" altLang="zh-TW" sz="1600" dirty="0" smtClean="0">
                <a:latin typeface="Times New Roman" pitchFamily="18" charset="0"/>
                <a:ea typeface="+mj-ea"/>
                <a:cs typeface="Times New Roman" pitchFamily="18" charset="0"/>
              </a:rPr>
              <a:t>&lt;&lt; </a:t>
            </a:r>
            <a:r>
              <a:rPr lang="en-US" altLang="zh-TW" sz="1600" dirty="0" err="1" smtClean="0">
                <a:latin typeface="Times New Roman" pitchFamily="18" charset="0"/>
                <a:ea typeface="+mj-ea"/>
                <a:cs typeface="Times New Roman" pitchFamily="18" charset="0"/>
              </a:rPr>
              <a:t>e.getErrorCode</a:t>
            </a:r>
            <a:r>
              <a:rPr lang="en-US" altLang="zh-TW" sz="1600" dirty="0" smtClean="0">
                <a:latin typeface="Times New Roman" pitchFamily="18" charset="0"/>
                <a:ea typeface="+mj-ea"/>
                <a:cs typeface="Times New Roman" pitchFamily="18" charset="0"/>
              </a:rPr>
              <a:t>() &lt;&lt; </a:t>
            </a:r>
            <a:r>
              <a:rPr lang="en-US" altLang="zh-TW" sz="1600" dirty="0" err="1" smtClean="0">
                <a:latin typeface="Times New Roman" pitchFamily="18" charset="0"/>
                <a:ea typeface="+mj-ea"/>
                <a:cs typeface="Times New Roman" pitchFamily="18" charset="0"/>
              </a:rPr>
              <a:t>endl</a:t>
            </a:r>
            <a:r>
              <a:rPr lang="en-US" altLang="zh-TW" sz="1600" dirty="0" smtClean="0">
                <a:latin typeface="Times New Roman" pitchFamily="18" charset="0"/>
                <a:ea typeface="+mj-ea"/>
                <a:cs typeface="Times New Roman" pitchFamily="18" charset="0"/>
              </a:rPr>
              <a:t>;</a:t>
            </a:r>
          </a:p>
          <a:p>
            <a:pPr>
              <a:defRPr/>
            </a:pPr>
            <a:r>
              <a:rPr lang="en-US" altLang="zh-TW" sz="1600" dirty="0" smtClean="0">
                <a:latin typeface="Times New Roman" pitchFamily="18" charset="0"/>
                <a:ea typeface="+mj-ea"/>
                <a:cs typeface="Times New Roman" pitchFamily="18" charset="0"/>
              </a:rPr>
              <a:t>	</a:t>
            </a:r>
            <a:r>
              <a:rPr lang="en-US" altLang="zh-TW" sz="1600" dirty="0" err="1" smtClean="0">
                <a:latin typeface="Times New Roman" pitchFamily="18" charset="0"/>
                <a:ea typeface="+mj-ea"/>
                <a:cs typeface="Times New Roman" pitchFamily="18" charset="0"/>
              </a:rPr>
              <a:t>cout</a:t>
            </a:r>
            <a:r>
              <a:rPr lang="en-US" altLang="zh-TW" sz="1600" dirty="0" smtClean="0">
                <a:latin typeface="Times New Roman" pitchFamily="18" charset="0"/>
                <a:ea typeface="+mj-ea"/>
                <a:cs typeface="Times New Roman" pitchFamily="18" charset="0"/>
              </a:rPr>
              <a:t> &lt;&lt; </a:t>
            </a:r>
            <a:r>
              <a:rPr lang="en-US" altLang="zh-TW" sz="1600" dirty="0" err="1" smtClean="0">
                <a:latin typeface="Times New Roman" pitchFamily="18" charset="0"/>
                <a:ea typeface="+mj-ea"/>
                <a:cs typeface="Times New Roman" pitchFamily="18" charset="0"/>
              </a:rPr>
              <a:t>e.getMessage</a:t>
            </a:r>
            <a:r>
              <a:rPr lang="en-US" altLang="zh-TW" sz="1600" dirty="0" smtClean="0">
                <a:latin typeface="Times New Roman" pitchFamily="18" charset="0"/>
                <a:ea typeface="+mj-ea"/>
                <a:cs typeface="Times New Roman" pitchFamily="18" charset="0"/>
              </a:rPr>
              <a:t>() &lt;&lt; </a:t>
            </a:r>
            <a:r>
              <a:rPr lang="en-US" altLang="zh-TW" sz="1600" dirty="0" err="1" smtClean="0">
                <a:latin typeface="Times New Roman" pitchFamily="18" charset="0"/>
                <a:ea typeface="+mj-ea"/>
                <a:cs typeface="Times New Roman" pitchFamily="18" charset="0"/>
              </a:rPr>
              <a:t>endl</a:t>
            </a:r>
            <a:r>
              <a:rPr lang="en-US" altLang="zh-TW" sz="1600" dirty="0" smtClean="0">
                <a:latin typeface="Times New Roman" pitchFamily="18" charset="0"/>
                <a:ea typeface="+mj-ea"/>
                <a:cs typeface="Times New Roman" pitchFamily="18" charset="0"/>
              </a:rPr>
              <a:t>;</a:t>
            </a:r>
          </a:p>
          <a:p>
            <a:pPr lvl="1">
              <a:defRPr/>
            </a:pPr>
            <a:r>
              <a:rPr lang="en-US" altLang="zh-TW" sz="1600" dirty="0" smtClean="0">
                <a:latin typeface="Times New Roman" pitchFamily="18" charset="0"/>
                <a:ea typeface="+mj-ea"/>
                <a:cs typeface="Times New Roman" pitchFamily="18" charset="0"/>
              </a:rPr>
              <a:t>}</a:t>
            </a:r>
            <a:r>
              <a:rPr lang="en-US" altLang="zh-TW" sz="1600" b="1" dirty="0" smtClean="0">
                <a:latin typeface="Times New Roman" pitchFamily="18" charset="0"/>
                <a:ea typeface="+mj-ea"/>
                <a:cs typeface="Times New Roman" pitchFamily="18" charset="0"/>
              </a:rPr>
              <a:t> catch</a:t>
            </a:r>
            <a:r>
              <a:rPr lang="en-US" altLang="zh-TW" sz="1600" dirty="0" smtClean="0">
                <a:latin typeface="Times New Roman" pitchFamily="18" charset="0"/>
                <a:ea typeface="+mj-ea"/>
                <a:cs typeface="Times New Roman" pitchFamily="18" charset="0"/>
              </a:rPr>
              <a:t>(...) {</a:t>
            </a:r>
          </a:p>
          <a:p>
            <a:pPr>
              <a:defRPr/>
            </a:pPr>
            <a:r>
              <a:rPr lang="en-US" altLang="zh-TW" sz="1600" b="1" dirty="0" smtClean="0">
                <a:latin typeface="Times New Roman" pitchFamily="18" charset="0"/>
                <a:ea typeface="+mj-ea"/>
                <a:cs typeface="Times New Roman" pitchFamily="18" charset="0"/>
              </a:rPr>
              <a:t>	</a:t>
            </a:r>
            <a:r>
              <a:rPr lang="en-US" altLang="zh-TW" sz="1600" dirty="0" err="1" smtClean="0">
                <a:latin typeface="Times New Roman" pitchFamily="18" charset="0"/>
                <a:ea typeface="+mj-ea"/>
                <a:cs typeface="Times New Roman" pitchFamily="18" charset="0"/>
              </a:rPr>
              <a:t>cout</a:t>
            </a:r>
            <a:r>
              <a:rPr lang="en-US" altLang="zh-TW" sz="1600" dirty="0" smtClean="0">
                <a:latin typeface="Times New Roman" pitchFamily="18" charset="0"/>
                <a:ea typeface="+mj-ea"/>
                <a:cs typeface="Times New Roman" pitchFamily="18" charset="0"/>
              </a:rPr>
              <a:t> &lt;&lt; </a:t>
            </a:r>
            <a:r>
              <a:rPr lang="en-US" altLang="zh-TW" sz="1600" dirty="0" smtClean="0">
                <a:solidFill>
                  <a:srgbClr val="C00000"/>
                </a:solidFill>
                <a:latin typeface="Times New Roman" pitchFamily="18" charset="0"/>
                <a:ea typeface="+mj-ea"/>
                <a:cs typeface="Times New Roman" pitchFamily="18" charset="0"/>
              </a:rPr>
              <a:t>"Exception during optimization" </a:t>
            </a:r>
            <a:r>
              <a:rPr lang="en-US" altLang="zh-TW" sz="1600" dirty="0" smtClean="0">
                <a:latin typeface="Times New Roman" pitchFamily="18" charset="0"/>
                <a:ea typeface="+mj-ea"/>
                <a:cs typeface="Times New Roman" pitchFamily="18" charset="0"/>
              </a:rPr>
              <a:t>&lt;&lt; </a:t>
            </a:r>
            <a:r>
              <a:rPr lang="en-US" altLang="zh-TW" sz="1600" dirty="0" err="1" smtClean="0">
                <a:latin typeface="Times New Roman" pitchFamily="18" charset="0"/>
                <a:ea typeface="+mj-ea"/>
                <a:cs typeface="Times New Roman" pitchFamily="18" charset="0"/>
              </a:rPr>
              <a:t>endl</a:t>
            </a:r>
            <a:r>
              <a:rPr lang="en-US" altLang="zh-TW" sz="1600" dirty="0" smtClean="0">
                <a:latin typeface="Times New Roman" pitchFamily="18" charset="0"/>
                <a:ea typeface="+mj-ea"/>
                <a:cs typeface="Times New Roman" pitchFamily="18" charset="0"/>
              </a:rPr>
              <a:t>;</a:t>
            </a:r>
          </a:p>
          <a:p>
            <a:pPr lvl="1">
              <a:defRPr/>
            </a:pPr>
            <a:r>
              <a:rPr lang="en-US" altLang="zh-TW" sz="1600" dirty="0" smtClean="0">
                <a:latin typeface="Times New Roman" pitchFamily="18" charset="0"/>
                <a:ea typeface="+mj-ea"/>
                <a:cs typeface="Times New Roman" pitchFamily="18" charset="0"/>
              </a:rPr>
              <a:t>}</a:t>
            </a:r>
          </a:p>
          <a:p>
            <a:pPr>
              <a:defRPr/>
            </a:pPr>
            <a:r>
              <a:rPr lang="en-US" altLang="zh-TW" sz="1600" dirty="0" smtClean="0">
                <a:latin typeface="Times New Roman" pitchFamily="18" charset="0"/>
                <a:ea typeface="+mj-ea"/>
                <a:cs typeface="Times New Roman" pitchFamily="18" charset="0"/>
              </a:rPr>
              <a:t>}</a:t>
            </a:r>
            <a:endParaRPr lang="zh-TW" altLang="en-US" sz="160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Comparing Different Forms</a:t>
            </a:r>
            <a:endParaRPr lang="zh-TW" altLang="en-US" dirty="0"/>
          </a:p>
        </p:txBody>
      </p:sp>
      <p:sp>
        <p:nvSpPr>
          <p:cNvPr id="3" name="內容版面配置區 2"/>
          <p:cNvSpPr>
            <a:spLocks noGrp="1"/>
          </p:cNvSpPr>
          <p:nvPr>
            <p:ph idx="1"/>
          </p:nvPr>
        </p:nvSpPr>
        <p:spPr>
          <a:xfrm>
            <a:off x="71406" y="1571612"/>
            <a:ext cx="4429156" cy="4839657"/>
          </a:xfrm>
          <a:solidFill>
            <a:schemeClr val="bg1">
              <a:lumMod val="95000"/>
            </a:schemeClr>
          </a:solidFill>
          <a:ln>
            <a:solidFill>
              <a:schemeClr val="tx1">
                <a:lumMod val="50000"/>
                <a:lumOff val="50000"/>
              </a:schemeClr>
            </a:solidFill>
          </a:ln>
        </p:spPr>
        <p:txBody>
          <a:bodyPr>
            <a:noAutofit/>
          </a:bodyPr>
          <a:lstStyle/>
          <a:p>
            <a:pPr>
              <a:lnSpc>
                <a:spcPct val="110000"/>
              </a:lnSpc>
              <a:spcBef>
                <a:spcPts val="0"/>
              </a:spcBef>
              <a:buNone/>
              <a:defRPr/>
            </a:pPr>
            <a:r>
              <a:rPr lang="en-US" altLang="zh-TW" sz="1400" kern="0" dirty="0" smtClean="0">
                <a:solidFill>
                  <a:srgbClr val="006600"/>
                </a:solidFill>
              </a:rPr>
              <a:t>//2. Decision Variables</a:t>
            </a:r>
          </a:p>
          <a:p>
            <a:pPr>
              <a:lnSpc>
                <a:spcPct val="110000"/>
              </a:lnSpc>
              <a:spcBef>
                <a:spcPts val="0"/>
              </a:spcBef>
              <a:buNone/>
              <a:defRPr/>
            </a:pPr>
            <a:r>
              <a:rPr lang="en-US" altLang="zh-TW" sz="1400" dirty="0" err="1" smtClean="0">
                <a:solidFill>
                  <a:srgbClr val="0000FF"/>
                </a:solidFill>
              </a:rPr>
              <a:t>GRBVar</a:t>
            </a:r>
            <a:r>
              <a:rPr lang="en-US" altLang="zh-TW" sz="1400" dirty="0" smtClean="0"/>
              <a:t> x[M];</a:t>
            </a:r>
          </a:p>
          <a:p>
            <a:pPr>
              <a:lnSpc>
                <a:spcPct val="110000"/>
              </a:lnSpc>
              <a:spcBef>
                <a:spcPts val="0"/>
              </a:spcBef>
              <a:buNone/>
              <a:defRPr/>
            </a:pPr>
            <a:r>
              <a:rPr lang="en-US" altLang="zh-TW" sz="1400" b="1" kern="0" dirty="0" smtClean="0"/>
              <a:t>for</a:t>
            </a:r>
            <a:r>
              <a:rPr lang="en-US" altLang="zh-TW" sz="1400" kern="0" dirty="0" smtClean="0"/>
              <a:t>(</a:t>
            </a:r>
            <a:r>
              <a:rPr lang="en-US" altLang="zh-TW" sz="1400" b="1" kern="0" dirty="0" err="1" smtClean="0"/>
              <a:t>int</a:t>
            </a:r>
            <a:r>
              <a:rPr lang="en-US" altLang="zh-TW" sz="1400" kern="0" dirty="0" smtClean="0"/>
              <a:t> j=0; j&lt;M; j++)</a:t>
            </a:r>
          </a:p>
          <a:p>
            <a:pPr>
              <a:lnSpc>
                <a:spcPct val="110000"/>
              </a:lnSpc>
              <a:spcBef>
                <a:spcPts val="0"/>
              </a:spcBef>
              <a:buNone/>
              <a:defRPr/>
            </a:pPr>
            <a:r>
              <a:rPr lang="en-US" altLang="zh-TW" sz="1400" kern="0" dirty="0" smtClean="0"/>
              <a:t>    x[j] = </a:t>
            </a:r>
            <a:r>
              <a:rPr lang="en-US" altLang="zh-TW" sz="1400" kern="0" dirty="0" err="1" smtClean="0"/>
              <a:t>model</a:t>
            </a:r>
            <a:r>
              <a:rPr lang="en-US" altLang="zh-TW" sz="1400" kern="0" dirty="0" err="1" smtClean="0">
                <a:solidFill>
                  <a:srgbClr val="0000FF"/>
                </a:solidFill>
              </a:rPr>
              <a:t>.addVar</a:t>
            </a:r>
            <a:r>
              <a:rPr lang="en-US" altLang="zh-TW" sz="1400" kern="0" dirty="0" smtClean="0"/>
              <a:t>(0.0, </a:t>
            </a:r>
            <a:r>
              <a:rPr lang="en-US" altLang="zh-TW" sz="1400" kern="0" dirty="0" smtClean="0">
                <a:solidFill>
                  <a:srgbClr val="0000FF"/>
                </a:solidFill>
              </a:rPr>
              <a:t>GRB_INFINITY</a:t>
            </a:r>
            <a:r>
              <a:rPr lang="en-US" altLang="zh-TW" sz="1400" kern="0" dirty="0" smtClean="0"/>
              <a:t>, 0.0, </a:t>
            </a:r>
            <a:r>
              <a:rPr lang="en-US" altLang="zh-TW" sz="1400" kern="0" dirty="0" smtClean="0">
                <a:solidFill>
                  <a:srgbClr val="0000FF"/>
                </a:solidFill>
              </a:rPr>
              <a:t>GRB_CONTINUOUS</a:t>
            </a:r>
            <a:r>
              <a:rPr lang="en-US" altLang="zh-TW" sz="1400" kern="0" dirty="0" smtClean="0"/>
              <a:t>);</a:t>
            </a:r>
          </a:p>
          <a:p>
            <a:pPr>
              <a:lnSpc>
                <a:spcPct val="110000"/>
              </a:lnSpc>
              <a:spcBef>
                <a:spcPts val="0"/>
              </a:spcBef>
              <a:buNone/>
            </a:pPr>
            <a:r>
              <a:rPr lang="en-US" altLang="zh-TW" sz="1400" dirty="0" err="1" smtClean="0">
                <a:ea typeface="標楷體" pitchFamily="65" charset="-120"/>
              </a:rPr>
              <a:t>model.</a:t>
            </a:r>
            <a:r>
              <a:rPr lang="en-US" altLang="zh-TW" sz="1400" dirty="0" err="1" smtClean="0">
                <a:solidFill>
                  <a:srgbClr val="0000FF"/>
                </a:solidFill>
                <a:ea typeface="標楷體" pitchFamily="65" charset="-120"/>
              </a:rPr>
              <a:t>update</a:t>
            </a:r>
            <a:r>
              <a:rPr lang="en-US" altLang="zh-TW" sz="1400" dirty="0" smtClean="0">
                <a:solidFill>
                  <a:srgbClr val="0000FF"/>
                </a:solidFill>
                <a:ea typeface="標楷體" pitchFamily="65" charset="-120"/>
              </a:rPr>
              <a:t>()</a:t>
            </a:r>
            <a:r>
              <a:rPr lang="en-US" altLang="zh-TW" sz="1400" dirty="0" smtClean="0">
                <a:ea typeface="標楷體" pitchFamily="65" charset="-120"/>
              </a:rPr>
              <a:t>;</a:t>
            </a:r>
            <a:r>
              <a:rPr lang="en-US" altLang="zh-TW" sz="1400" dirty="0" smtClean="0">
                <a:solidFill>
                  <a:srgbClr val="006600"/>
                </a:solidFill>
              </a:rPr>
              <a:t>    //3. </a:t>
            </a:r>
            <a:r>
              <a:rPr lang="en-US" altLang="zh-TW" sz="1400" dirty="0" smtClean="0">
                <a:solidFill>
                  <a:srgbClr val="006600"/>
                </a:solidFill>
                <a:ea typeface="標楷體" pitchFamily="65" charset="-120"/>
              </a:rPr>
              <a:t>Integrate variables into model</a:t>
            </a:r>
            <a:endParaRPr lang="en-US" altLang="zh-TW" sz="1400" dirty="0" smtClean="0">
              <a:ea typeface="標楷體" pitchFamily="65" charset="-120"/>
            </a:endParaRPr>
          </a:p>
          <a:p>
            <a:pPr lvl="0">
              <a:lnSpc>
                <a:spcPct val="110000"/>
              </a:lnSpc>
              <a:spcBef>
                <a:spcPts val="0"/>
              </a:spcBef>
              <a:buNone/>
              <a:defRPr/>
            </a:pPr>
            <a:r>
              <a:rPr lang="en-US" altLang="zh-TW" sz="1400" dirty="0" smtClean="0">
                <a:solidFill>
                  <a:srgbClr val="006600"/>
                </a:solidFill>
              </a:rPr>
              <a:t>//4. </a:t>
            </a:r>
            <a:r>
              <a:rPr lang="en-US" altLang="zh-TW" sz="1400" dirty="0" smtClean="0">
                <a:solidFill>
                  <a:srgbClr val="006600"/>
                </a:solidFill>
                <a:ea typeface="新細明體" pitchFamily="18" charset="-120"/>
              </a:rPr>
              <a:t>Constraint Declaration</a:t>
            </a:r>
            <a:endParaRPr lang="zh-TW" altLang="en-US" sz="1400" dirty="0" smtClean="0">
              <a:solidFill>
                <a:srgbClr val="006600"/>
              </a:solidFill>
            </a:endParaRPr>
          </a:p>
          <a:p>
            <a:pPr lvl="0">
              <a:lnSpc>
                <a:spcPct val="110000"/>
              </a:lnSpc>
              <a:spcBef>
                <a:spcPts val="0"/>
              </a:spcBef>
              <a:buNone/>
              <a:defRPr/>
            </a:pPr>
            <a:r>
              <a:rPr lang="en-US" altLang="zh-TW" sz="1400" b="1" dirty="0" smtClean="0"/>
              <a:t>for</a:t>
            </a:r>
            <a:r>
              <a:rPr lang="en-US" altLang="zh-TW" sz="1400" dirty="0" smtClean="0"/>
              <a:t>(</a:t>
            </a:r>
            <a:r>
              <a:rPr lang="en-US" altLang="zh-TW" sz="1400" b="1" dirty="0" err="1" smtClean="0"/>
              <a:t>int</a:t>
            </a:r>
            <a:r>
              <a:rPr lang="en-US" altLang="zh-TW" sz="1400" dirty="0" smtClean="0"/>
              <a:t> </a:t>
            </a:r>
            <a:r>
              <a:rPr lang="en-US" altLang="zh-TW" sz="1400" dirty="0" err="1" smtClean="0"/>
              <a:t>i</a:t>
            </a:r>
            <a:r>
              <a:rPr lang="en-US" altLang="zh-TW" sz="1400" dirty="0" smtClean="0"/>
              <a:t>=0; </a:t>
            </a:r>
            <a:r>
              <a:rPr lang="en-US" altLang="zh-TW" sz="1400" dirty="0" err="1" smtClean="0"/>
              <a:t>i</a:t>
            </a:r>
            <a:r>
              <a:rPr lang="en-US" altLang="zh-TW" sz="1400" dirty="0" smtClean="0"/>
              <a:t>&lt;N; </a:t>
            </a:r>
            <a:r>
              <a:rPr lang="en-US" altLang="zh-TW" sz="1400" dirty="0" err="1" smtClean="0"/>
              <a:t>i</a:t>
            </a:r>
            <a:r>
              <a:rPr lang="en-US" altLang="zh-TW" sz="1400" dirty="0" smtClean="0"/>
              <a:t>++) {</a:t>
            </a:r>
          </a:p>
          <a:p>
            <a:pPr lvl="0">
              <a:lnSpc>
                <a:spcPct val="110000"/>
              </a:lnSpc>
              <a:spcBef>
                <a:spcPts val="0"/>
              </a:spcBef>
              <a:buNone/>
              <a:defRPr/>
            </a:pPr>
            <a:r>
              <a:rPr lang="en-US" altLang="zh-TW" sz="1400" dirty="0" smtClean="0"/>
              <a:t>	</a:t>
            </a:r>
            <a:r>
              <a:rPr lang="en-US" altLang="zh-TW" sz="1400" b="1" dirty="0" smtClean="0">
                <a:solidFill>
                  <a:srgbClr val="0000FF"/>
                </a:solidFill>
              </a:rPr>
              <a:t> </a:t>
            </a:r>
            <a:r>
              <a:rPr lang="en-US" altLang="zh-TW" sz="1400" dirty="0" err="1" smtClean="0">
                <a:solidFill>
                  <a:srgbClr val="0000FF"/>
                </a:solidFill>
              </a:rPr>
              <a:t>GRBLinExpr</a:t>
            </a:r>
            <a:r>
              <a:rPr lang="en-US" altLang="zh-TW" sz="1400" dirty="0" smtClean="0"/>
              <a:t> LHS=0;</a:t>
            </a:r>
          </a:p>
          <a:p>
            <a:pPr lvl="0">
              <a:lnSpc>
                <a:spcPct val="110000"/>
              </a:lnSpc>
              <a:spcBef>
                <a:spcPts val="0"/>
              </a:spcBef>
              <a:buNone/>
              <a:defRPr/>
            </a:pPr>
            <a:r>
              <a:rPr lang="en-US" altLang="zh-TW" sz="1400" dirty="0" smtClean="0"/>
              <a:t>	</a:t>
            </a:r>
            <a:r>
              <a:rPr lang="en-US" altLang="zh-TW" sz="1400" b="1" dirty="0" smtClean="0"/>
              <a:t>for</a:t>
            </a:r>
            <a:r>
              <a:rPr lang="en-US" altLang="zh-TW" sz="1400" dirty="0" smtClean="0"/>
              <a:t>(</a:t>
            </a:r>
            <a:r>
              <a:rPr lang="en-US" altLang="zh-TW" sz="1400" b="1" dirty="0" err="1" smtClean="0"/>
              <a:t>int</a:t>
            </a:r>
            <a:r>
              <a:rPr lang="en-US" altLang="zh-TW" sz="1400" dirty="0" smtClean="0"/>
              <a:t> j=0; j&lt;N; j++) {</a:t>
            </a:r>
          </a:p>
          <a:p>
            <a:pPr lvl="0">
              <a:lnSpc>
                <a:spcPct val="110000"/>
              </a:lnSpc>
              <a:spcBef>
                <a:spcPts val="0"/>
              </a:spcBef>
              <a:buNone/>
              <a:defRPr/>
            </a:pPr>
            <a:r>
              <a:rPr lang="en-US" altLang="zh-TW" sz="1400" dirty="0" smtClean="0"/>
              <a:t>		LHS += a[</a:t>
            </a:r>
            <a:r>
              <a:rPr lang="en-US" altLang="zh-TW" sz="1400" dirty="0" err="1" smtClean="0"/>
              <a:t>i</a:t>
            </a:r>
            <a:r>
              <a:rPr lang="en-US" altLang="zh-TW" sz="1400" dirty="0" smtClean="0"/>
              <a:t>][j]*x[j];</a:t>
            </a:r>
          </a:p>
          <a:p>
            <a:pPr lvl="0">
              <a:lnSpc>
                <a:spcPct val="110000"/>
              </a:lnSpc>
              <a:spcBef>
                <a:spcPts val="0"/>
              </a:spcBef>
              <a:buNone/>
              <a:defRPr/>
            </a:pPr>
            <a:r>
              <a:rPr lang="zh-TW" altLang="en-US" sz="1400" dirty="0" smtClean="0"/>
              <a:t>	</a:t>
            </a:r>
            <a:r>
              <a:rPr lang="en-US" altLang="zh-TW" sz="1400" dirty="0" smtClean="0"/>
              <a:t>}</a:t>
            </a:r>
          </a:p>
          <a:p>
            <a:pPr>
              <a:lnSpc>
                <a:spcPct val="110000"/>
              </a:lnSpc>
              <a:spcBef>
                <a:spcPts val="0"/>
              </a:spcBef>
              <a:buNone/>
              <a:defRPr/>
            </a:pPr>
            <a:r>
              <a:rPr lang="en-US" altLang="zh-TW" sz="1400" dirty="0" smtClean="0"/>
              <a:t>	</a:t>
            </a:r>
            <a:r>
              <a:rPr lang="en-US" altLang="zh-TW" sz="1400" dirty="0" err="1" smtClean="0"/>
              <a:t>model.</a:t>
            </a:r>
            <a:r>
              <a:rPr lang="en-US" altLang="zh-TW" sz="1400" dirty="0" err="1" smtClean="0">
                <a:solidFill>
                  <a:srgbClr val="0000FF"/>
                </a:solidFill>
              </a:rPr>
              <a:t>addConstr</a:t>
            </a:r>
            <a:r>
              <a:rPr lang="en-US" altLang="zh-TW" sz="1400" dirty="0" smtClean="0"/>
              <a:t>(LHS &lt;= b[</a:t>
            </a:r>
            <a:r>
              <a:rPr lang="en-US" altLang="zh-TW" sz="1400" dirty="0" err="1" smtClean="0"/>
              <a:t>i</a:t>
            </a:r>
            <a:r>
              <a:rPr lang="en-US" altLang="zh-TW" sz="1400" dirty="0" smtClean="0"/>
              <a:t>]);</a:t>
            </a:r>
          </a:p>
          <a:p>
            <a:pPr lvl="0">
              <a:lnSpc>
                <a:spcPct val="110000"/>
              </a:lnSpc>
              <a:spcBef>
                <a:spcPts val="0"/>
              </a:spcBef>
              <a:buNone/>
              <a:defRPr/>
            </a:pPr>
            <a:r>
              <a:rPr lang="en-US" altLang="zh-TW" sz="1400" dirty="0" smtClean="0"/>
              <a:t>}</a:t>
            </a:r>
          </a:p>
          <a:p>
            <a:pPr>
              <a:lnSpc>
                <a:spcPct val="110000"/>
              </a:lnSpc>
              <a:spcBef>
                <a:spcPts val="0"/>
              </a:spcBef>
              <a:buNone/>
            </a:pPr>
            <a:r>
              <a:rPr lang="en-US" altLang="zh-TW" sz="1400" dirty="0" smtClean="0">
                <a:solidFill>
                  <a:srgbClr val="006600"/>
                </a:solidFill>
                <a:ea typeface="標楷體" pitchFamily="65" charset="-120"/>
              </a:rPr>
              <a:t>//5. set the model to maximization</a:t>
            </a:r>
            <a:endParaRPr lang="zh-TW" altLang="en-US" sz="1400" dirty="0" smtClean="0">
              <a:solidFill>
                <a:srgbClr val="006600"/>
              </a:solidFill>
              <a:ea typeface="標楷體" pitchFamily="65" charset="-120"/>
            </a:endParaRPr>
          </a:p>
          <a:p>
            <a:pPr>
              <a:lnSpc>
                <a:spcPct val="110000"/>
              </a:lnSpc>
              <a:spcBef>
                <a:spcPts val="0"/>
              </a:spcBef>
              <a:buNone/>
            </a:pPr>
            <a:r>
              <a:rPr lang="en-US" altLang="zh-TW" sz="1400" dirty="0" err="1" smtClean="0">
                <a:ea typeface="標楷體" pitchFamily="65" charset="-120"/>
              </a:rPr>
              <a:t>model.</a:t>
            </a:r>
            <a:r>
              <a:rPr lang="en-US" altLang="zh-TW" sz="1400" dirty="0" err="1" smtClean="0">
                <a:solidFill>
                  <a:srgbClr val="0000FF"/>
                </a:solidFill>
                <a:ea typeface="標楷體" pitchFamily="65" charset="-120"/>
              </a:rPr>
              <a:t>set</a:t>
            </a:r>
            <a:r>
              <a:rPr lang="en-US" altLang="zh-TW" sz="1400" dirty="0" smtClean="0">
                <a:ea typeface="標楷體" pitchFamily="65" charset="-120"/>
              </a:rPr>
              <a:t>(</a:t>
            </a:r>
            <a:r>
              <a:rPr lang="en-US" altLang="zh-TW" sz="1400" dirty="0" err="1" smtClean="0">
                <a:solidFill>
                  <a:srgbClr val="0000FF"/>
                </a:solidFill>
                <a:ea typeface="標楷體" pitchFamily="65" charset="-120"/>
              </a:rPr>
              <a:t>GRB_IntAttr_ModelSense</a:t>
            </a:r>
            <a:r>
              <a:rPr lang="en-US" altLang="zh-TW" sz="1400" dirty="0" smtClean="0">
                <a:ea typeface="標楷體" pitchFamily="65" charset="-120"/>
              </a:rPr>
              <a:t>, -1);</a:t>
            </a:r>
          </a:p>
          <a:p>
            <a:pPr>
              <a:lnSpc>
                <a:spcPct val="110000"/>
              </a:lnSpc>
              <a:spcBef>
                <a:spcPts val="0"/>
              </a:spcBef>
              <a:buClr>
                <a:srgbClr val="0000FF"/>
              </a:buClr>
              <a:buSzPct val="70000"/>
              <a:buNone/>
            </a:pPr>
            <a:r>
              <a:rPr lang="en-US" altLang="zh-TW" sz="1400" dirty="0" err="1" smtClean="0">
                <a:solidFill>
                  <a:srgbClr val="0000FF"/>
                </a:solidFill>
                <a:ea typeface="標楷體" pitchFamily="65" charset="-120"/>
              </a:rPr>
              <a:t>GRBLinExpr</a:t>
            </a:r>
            <a:r>
              <a:rPr lang="en-US" altLang="zh-TW" sz="1400" dirty="0" smtClean="0">
                <a:ea typeface="標楷體" pitchFamily="65" charset="-120"/>
              </a:rPr>
              <a:t> </a:t>
            </a:r>
            <a:r>
              <a:rPr lang="en-US" altLang="zh-TW" sz="1400" dirty="0" err="1" smtClean="0">
                <a:ea typeface="標楷體" pitchFamily="65" charset="-120"/>
              </a:rPr>
              <a:t>Obj</a:t>
            </a:r>
            <a:r>
              <a:rPr lang="en-US" altLang="zh-TW" sz="1400" dirty="0" smtClean="0">
                <a:ea typeface="標楷體" pitchFamily="65" charset="-120"/>
              </a:rPr>
              <a:t> = 0;</a:t>
            </a:r>
          </a:p>
          <a:p>
            <a:pPr>
              <a:lnSpc>
                <a:spcPct val="110000"/>
              </a:lnSpc>
              <a:spcBef>
                <a:spcPts val="0"/>
              </a:spcBef>
              <a:buClr>
                <a:srgbClr val="0000FF"/>
              </a:buClr>
              <a:buSzPct val="70000"/>
              <a:buNone/>
            </a:pPr>
            <a:r>
              <a:rPr lang="en-US" altLang="zh-TW" sz="1400" dirty="0" smtClean="0">
                <a:ea typeface="標楷體" pitchFamily="65" charset="-120"/>
              </a:rPr>
              <a:t>for(</a:t>
            </a:r>
            <a:r>
              <a:rPr lang="en-US" altLang="zh-TW" sz="1400" dirty="0" err="1" smtClean="0">
                <a:ea typeface="標楷體" pitchFamily="65" charset="-120"/>
              </a:rPr>
              <a:t>int</a:t>
            </a:r>
            <a:r>
              <a:rPr lang="en-US" altLang="zh-TW" sz="1400" dirty="0" smtClean="0">
                <a:ea typeface="標楷體" pitchFamily="65" charset="-120"/>
              </a:rPr>
              <a:t> j=0; j&lt;M; j++) </a:t>
            </a:r>
          </a:p>
          <a:p>
            <a:pPr>
              <a:lnSpc>
                <a:spcPct val="110000"/>
              </a:lnSpc>
              <a:spcBef>
                <a:spcPts val="0"/>
              </a:spcBef>
              <a:buClr>
                <a:srgbClr val="0000FF"/>
              </a:buClr>
              <a:buSzPct val="70000"/>
              <a:buNone/>
            </a:pPr>
            <a:r>
              <a:rPr lang="en-US" altLang="zh-TW" sz="1400" dirty="0" smtClean="0">
                <a:ea typeface="標楷體" pitchFamily="65" charset="-120"/>
              </a:rPr>
              <a:t>	</a:t>
            </a:r>
            <a:r>
              <a:rPr lang="en-US" altLang="zh-TW" sz="1400" dirty="0" err="1" smtClean="0">
                <a:ea typeface="標楷體" pitchFamily="65" charset="-120"/>
              </a:rPr>
              <a:t>Obj</a:t>
            </a:r>
            <a:r>
              <a:rPr lang="en-US" altLang="zh-TW" sz="1400" dirty="0" smtClean="0">
                <a:ea typeface="標楷體" pitchFamily="65" charset="-120"/>
              </a:rPr>
              <a:t> += c[j]*x[j];</a:t>
            </a:r>
          </a:p>
          <a:p>
            <a:pPr>
              <a:lnSpc>
                <a:spcPct val="110000"/>
              </a:lnSpc>
              <a:spcBef>
                <a:spcPts val="0"/>
              </a:spcBef>
              <a:buNone/>
            </a:pPr>
            <a:r>
              <a:rPr lang="en-US" altLang="zh-TW" sz="1400" dirty="0" err="1" smtClean="0">
                <a:ea typeface="標楷體" pitchFamily="65" charset="-120"/>
              </a:rPr>
              <a:t>model.</a:t>
            </a:r>
            <a:r>
              <a:rPr lang="en-US" altLang="zh-TW" sz="1400" dirty="0" err="1" smtClean="0">
                <a:solidFill>
                  <a:srgbClr val="0000FF"/>
                </a:solidFill>
                <a:ea typeface="標楷體" pitchFamily="65" charset="-120"/>
              </a:rPr>
              <a:t>setObjective</a:t>
            </a:r>
            <a:r>
              <a:rPr lang="en-US" altLang="zh-TW" sz="1400" dirty="0" smtClean="0">
                <a:ea typeface="標楷體" pitchFamily="65" charset="-120"/>
              </a:rPr>
              <a:t>(</a:t>
            </a:r>
            <a:r>
              <a:rPr lang="en-US" altLang="zh-TW" sz="1400" dirty="0" err="1" smtClean="0">
                <a:ea typeface="標楷體" pitchFamily="65" charset="-120"/>
              </a:rPr>
              <a:t>Obj</a:t>
            </a:r>
            <a:r>
              <a:rPr lang="en-US" altLang="zh-TW" sz="1400" dirty="0" smtClean="0">
                <a:ea typeface="標楷體" pitchFamily="65" charset="-120"/>
              </a:rPr>
              <a:t>);</a:t>
            </a:r>
            <a:endParaRPr lang="zh-TW" altLang="en-US" sz="1400"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43</a:t>
            </a:fld>
            <a:endParaRPr lang="zh-TW" altLang="en-US" dirty="0"/>
          </a:p>
        </p:txBody>
      </p:sp>
      <p:sp>
        <p:nvSpPr>
          <p:cNvPr id="8" name="流程圖: 替代處理程序 7"/>
          <p:cNvSpPr/>
          <p:nvPr/>
        </p:nvSpPr>
        <p:spPr>
          <a:xfrm>
            <a:off x="82556" y="1142984"/>
            <a:ext cx="2428892" cy="428628"/>
          </a:xfrm>
          <a:prstGeom prst="flowChartAlternateProcess">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dirty="0" smtClean="0">
                <a:solidFill>
                  <a:schemeClr val="tx2">
                    <a:lumMod val="50000"/>
                  </a:schemeClr>
                </a:solidFill>
                <a:latin typeface="Elephant" pitchFamily="18" charset="0"/>
                <a:cs typeface="Times New Roman" pitchFamily="18" charset="0"/>
              </a:rPr>
              <a:t>General Form</a:t>
            </a:r>
          </a:p>
        </p:txBody>
      </p:sp>
      <p:sp>
        <p:nvSpPr>
          <p:cNvPr id="9" name="內容版面配置區 2"/>
          <p:cNvSpPr txBox="1">
            <a:spLocks/>
          </p:cNvSpPr>
          <p:nvPr/>
        </p:nvSpPr>
        <p:spPr>
          <a:xfrm>
            <a:off x="4643406" y="1571612"/>
            <a:ext cx="4429156" cy="4214842"/>
          </a:xfrm>
          <a:prstGeom prst="rect">
            <a:avLst/>
          </a:prstGeom>
          <a:solidFill>
            <a:schemeClr val="bg1">
              <a:lumMod val="95000"/>
            </a:schemeClr>
          </a:solidFill>
          <a:ln>
            <a:solidFill>
              <a:schemeClr val="tx1">
                <a:lumMod val="50000"/>
                <a:lumOff val="50000"/>
              </a:schemeClr>
            </a:solidFill>
          </a:ln>
        </p:spPr>
        <p:txBody>
          <a:bodyPr vert="horz" lIns="91440" tIns="45720" rIns="91440" bIns="45720" rtlCol="0">
            <a:noAutofit/>
          </a:bodyPr>
          <a:lstStyle/>
          <a:p>
            <a:pPr marL="342900" indent="-342900">
              <a:lnSpc>
                <a:spcPct val="110000"/>
              </a:lnSpc>
              <a:buClr>
                <a:srgbClr val="0033CC"/>
              </a:buClr>
              <a:buSzPct val="90000"/>
              <a:defRPr/>
            </a:pPr>
            <a:r>
              <a:rPr lang="en-US" altLang="zh-TW" sz="1400" kern="0" dirty="0" smtClean="0">
                <a:solidFill>
                  <a:srgbClr val="006600"/>
                </a:solidFill>
                <a:latin typeface="Times New Roman" pitchFamily="18" charset="0"/>
                <a:cs typeface="Times New Roman" pitchFamily="18" charset="0"/>
              </a:rPr>
              <a:t>//2. Decision Variables </a:t>
            </a:r>
          </a:p>
          <a:p>
            <a:pPr marL="342900" indent="-342900">
              <a:lnSpc>
                <a:spcPct val="110000"/>
              </a:lnSpc>
              <a:buClr>
                <a:srgbClr val="0033CC"/>
              </a:buClr>
              <a:buSzPct val="90000"/>
              <a:defRPr/>
            </a:pPr>
            <a:r>
              <a:rPr kumimoji="0" lang="en-US" altLang="zh-TW" sz="1400" b="0" i="0" u="none" strike="noStrike" kern="120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GRBVar</a:t>
            </a:r>
            <a:r>
              <a:rPr kumimoji="0" lang="en-US" altLang="zh-TW"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x1, x2;</a:t>
            </a:r>
            <a:r>
              <a:rPr kumimoji="0" lang="en-US" altLang="zh-TW" sz="1400" b="0" i="0" u="none" strike="noStrike" kern="0" cap="none" spc="0" normalizeH="0" baseline="0" noProof="0" dirty="0" smtClean="0">
                <a:ln>
                  <a:noFill/>
                </a:ln>
                <a:solidFill>
                  <a:srgbClr val="006600"/>
                </a:solidFill>
                <a:effectLst/>
                <a:uLnTx/>
                <a:uFillTx/>
                <a:latin typeface="Times New Roman" pitchFamily="18" charset="0"/>
                <a:ea typeface="+mn-ea"/>
                <a:cs typeface="Times New Roman" pitchFamily="18" charset="0"/>
              </a:rPr>
              <a:t>	</a:t>
            </a:r>
            <a:endParaRPr lang="en-US" altLang="zh-TW" sz="1400" kern="0" dirty="0" smtClean="0">
              <a:solidFill>
                <a:srgbClr val="006600"/>
              </a:solidFill>
              <a:latin typeface="Times New Roman" pitchFamily="18" charset="0"/>
              <a:cs typeface="Times New Roman" pitchFamily="18" charset="0"/>
            </a:endParaRPr>
          </a:p>
          <a:p>
            <a:pPr marL="342900" lvl="0" indent="-342900">
              <a:lnSpc>
                <a:spcPct val="110000"/>
              </a:lnSpc>
              <a:buClr>
                <a:srgbClr val="0033CC"/>
              </a:buClr>
              <a:buSzPct val="90000"/>
              <a:defRPr/>
            </a:pPr>
            <a:r>
              <a:rPr lang="en-US" altLang="zh-TW" sz="1400" kern="0" dirty="0" smtClean="0">
                <a:latin typeface="Times New Roman" pitchFamily="18" charset="0"/>
                <a:cs typeface="Times New Roman" pitchFamily="18" charset="0"/>
              </a:rPr>
              <a:t>x1= </a:t>
            </a:r>
            <a:r>
              <a:rPr lang="en-US" altLang="zh-TW" sz="1400" kern="0" dirty="0" err="1" smtClean="0">
                <a:latin typeface="Times New Roman" pitchFamily="18" charset="0"/>
                <a:cs typeface="Times New Roman" pitchFamily="18" charset="0"/>
              </a:rPr>
              <a:t>model</a:t>
            </a:r>
            <a:r>
              <a:rPr lang="en-US" altLang="zh-TW" sz="1400" kern="0" dirty="0" err="1" smtClean="0">
                <a:solidFill>
                  <a:srgbClr val="0000FF"/>
                </a:solidFill>
                <a:latin typeface="Times New Roman" pitchFamily="18" charset="0"/>
                <a:cs typeface="Times New Roman" pitchFamily="18" charset="0"/>
              </a:rPr>
              <a:t>.addVar</a:t>
            </a:r>
            <a:r>
              <a:rPr lang="en-US" altLang="zh-TW" sz="1400" kern="0" dirty="0" smtClean="0">
                <a:latin typeface="Times New Roman" pitchFamily="18" charset="0"/>
                <a:cs typeface="Times New Roman" pitchFamily="18" charset="0"/>
              </a:rPr>
              <a:t>(0.0, </a:t>
            </a:r>
            <a:r>
              <a:rPr lang="en-US" altLang="zh-TW" sz="1400" kern="0" dirty="0" smtClean="0">
                <a:solidFill>
                  <a:srgbClr val="0000FF"/>
                </a:solidFill>
                <a:latin typeface="Times New Roman" pitchFamily="18" charset="0"/>
                <a:cs typeface="Times New Roman" pitchFamily="18" charset="0"/>
              </a:rPr>
              <a:t>GRB_INFINITY</a:t>
            </a:r>
            <a:r>
              <a:rPr lang="en-US" altLang="zh-TW" sz="1400" kern="0" dirty="0" smtClean="0">
                <a:latin typeface="Times New Roman" pitchFamily="18" charset="0"/>
                <a:cs typeface="Times New Roman" pitchFamily="18" charset="0"/>
              </a:rPr>
              <a:t>, 0.0, </a:t>
            </a:r>
            <a:r>
              <a:rPr lang="en-US" altLang="zh-TW" sz="1400" kern="0" dirty="0" smtClean="0">
                <a:solidFill>
                  <a:srgbClr val="0000FF"/>
                </a:solidFill>
                <a:latin typeface="Times New Roman" pitchFamily="18" charset="0"/>
                <a:cs typeface="Times New Roman" pitchFamily="18" charset="0"/>
              </a:rPr>
              <a:t>GRB_CONTINUOUS</a:t>
            </a:r>
            <a:r>
              <a:rPr lang="en-US" altLang="zh-TW" sz="1400" kern="0" dirty="0" smtClean="0">
                <a:latin typeface="Times New Roman" pitchFamily="18" charset="0"/>
                <a:cs typeface="Times New Roman" pitchFamily="18" charset="0"/>
              </a:rPr>
              <a:t>);</a:t>
            </a:r>
          </a:p>
          <a:p>
            <a:pPr marL="342900" lvl="0" indent="-342900">
              <a:lnSpc>
                <a:spcPct val="110000"/>
              </a:lnSpc>
              <a:buClr>
                <a:srgbClr val="0033CC"/>
              </a:buClr>
              <a:buSzPct val="90000"/>
              <a:defRPr/>
            </a:pPr>
            <a:r>
              <a:rPr lang="en-US" altLang="zh-TW" sz="1400" kern="0" dirty="0" smtClean="0">
                <a:latin typeface="Times New Roman" pitchFamily="18" charset="0"/>
                <a:cs typeface="Times New Roman" pitchFamily="18" charset="0"/>
              </a:rPr>
              <a:t>x2 = </a:t>
            </a:r>
            <a:r>
              <a:rPr lang="en-US" altLang="zh-TW" sz="1400" kern="0" dirty="0" err="1" smtClean="0">
                <a:latin typeface="Times New Roman" pitchFamily="18" charset="0"/>
                <a:cs typeface="Times New Roman" pitchFamily="18" charset="0"/>
              </a:rPr>
              <a:t>model</a:t>
            </a:r>
            <a:r>
              <a:rPr lang="en-US" altLang="zh-TW" sz="1400" kern="0" dirty="0" err="1" smtClean="0">
                <a:solidFill>
                  <a:srgbClr val="0000FF"/>
                </a:solidFill>
                <a:latin typeface="Times New Roman" pitchFamily="18" charset="0"/>
                <a:cs typeface="Times New Roman" pitchFamily="18" charset="0"/>
              </a:rPr>
              <a:t>.addVar</a:t>
            </a:r>
            <a:r>
              <a:rPr lang="en-US" altLang="zh-TW" sz="1400" kern="0" dirty="0" smtClean="0">
                <a:latin typeface="Times New Roman" pitchFamily="18" charset="0"/>
                <a:cs typeface="Times New Roman" pitchFamily="18" charset="0"/>
              </a:rPr>
              <a:t>(0.0, </a:t>
            </a:r>
            <a:r>
              <a:rPr lang="en-US" altLang="zh-TW" sz="1400" kern="0" dirty="0" smtClean="0">
                <a:solidFill>
                  <a:srgbClr val="0000FF"/>
                </a:solidFill>
                <a:latin typeface="Times New Roman" pitchFamily="18" charset="0"/>
                <a:cs typeface="Times New Roman" pitchFamily="18" charset="0"/>
              </a:rPr>
              <a:t>GRB_INFINITY</a:t>
            </a:r>
            <a:r>
              <a:rPr lang="en-US" altLang="zh-TW" sz="1400" kern="0" dirty="0" smtClean="0">
                <a:latin typeface="Times New Roman" pitchFamily="18" charset="0"/>
                <a:cs typeface="Times New Roman" pitchFamily="18" charset="0"/>
              </a:rPr>
              <a:t>, 0.0, </a:t>
            </a:r>
            <a:r>
              <a:rPr lang="en-US" altLang="zh-TW" sz="1400" kern="0" dirty="0" smtClean="0">
                <a:solidFill>
                  <a:srgbClr val="0000FF"/>
                </a:solidFill>
                <a:latin typeface="Times New Roman" pitchFamily="18" charset="0"/>
                <a:cs typeface="Times New Roman" pitchFamily="18" charset="0"/>
              </a:rPr>
              <a:t>GRB_CONTINUOUS</a:t>
            </a:r>
            <a:r>
              <a:rPr lang="en-US" altLang="zh-TW" sz="1400" kern="0" dirty="0" smtClean="0">
                <a:latin typeface="Times New Roman" pitchFamily="18" charset="0"/>
                <a:cs typeface="Times New Roman" pitchFamily="18" charset="0"/>
              </a:rPr>
              <a:t>);</a:t>
            </a:r>
          </a:p>
          <a:p>
            <a:pPr marL="342900" lvl="0" indent="-342900">
              <a:lnSpc>
                <a:spcPct val="110000"/>
              </a:lnSpc>
              <a:buClr>
                <a:srgbClr val="0033CC"/>
              </a:buClr>
              <a:buSzPct val="90000"/>
              <a:defRPr/>
            </a:pPr>
            <a:endParaRPr lang="en-US" altLang="zh-TW" sz="1400" kern="0" dirty="0" smtClean="0">
              <a:latin typeface="Times New Roman" pitchFamily="18" charset="0"/>
              <a:cs typeface="Times New Roman" pitchFamily="18" charset="0"/>
            </a:endParaRPr>
          </a:p>
          <a:p>
            <a:pPr marL="342900" lvl="0" indent="-342900">
              <a:lnSpc>
                <a:spcPct val="110000"/>
              </a:lnSpc>
              <a:buClr>
                <a:srgbClr val="0033CC"/>
              </a:buClr>
              <a:buSzPct val="90000"/>
              <a:defRPr/>
            </a:pPr>
            <a:r>
              <a:rPr lang="en-US" altLang="zh-TW" sz="1400" dirty="0" smtClean="0">
                <a:solidFill>
                  <a:srgbClr val="006600"/>
                </a:solidFill>
                <a:latin typeface="Times New Roman" pitchFamily="18" charset="0"/>
                <a:cs typeface="Times New Roman" pitchFamily="18" charset="0"/>
              </a:rPr>
              <a:t>//3. </a:t>
            </a:r>
            <a:r>
              <a:rPr lang="en-US" altLang="zh-TW" sz="1400" dirty="0" smtClean="0">
                <a:solidFill>
                  <a:srgbClr val="006600"/>
                </a:solidFill>
                <a:latin typeface="Times New Roman" pitchFamily="18" charset="0"/>
                <a:ea typeface="標楷體" pitchFamily="65" charset="-120"/>
                <a:cs typeface="Times New Roman" pitchFamily="18" charset="0"/>
              </a:rPr>
              <a:t>Integrate variables into model </a:t>
            </a:r>
          </a:p>
          <a:p>
            <a:pPr marL="342900" lvl="0" indent="-342900">
              <a:lnSpc>
                <a:spcPct val="110000"/>
              </a:lnSpc>
              <a:buClr>
                <a:srgbClr val="0033CC"/>
              </a:buClr>
              <a:buSzPct val="90000"/>
              <a:defRPr/>
            </a:pPr>
            <a:r>
              <a:rPr kumimoji="0" lang="en-US" altLang="zh-TW" sz="1400" b="0" i="0" u="none" strike="noStrike" kern="1200" cap="none" spc="0" normalizeH="0" baseline="0" noProof="0" dirty="0" err="1" smtClean="0">
                <a:ln>
                  <a:noFill/>
                </a:ln>
                <a:solidFill>
                  <a:schemeClr val="tx1"/>
                </a:solidFill>
                <a:effectLst/>
                <a:uLnTx/>
                <a:uFillTx/>
                <a:latin typeface="Times New Roman" pitchFamily="18" charset="0"/>
                <a:ea typeface="標楷體" pitchFamily="65" charset="-120"/>
                <a:cs typeface="Times New Roman" pitchFamily="18" charset="0"/>
              </a:rPr>
              <a:t>model.</a:t>
            </a:r>
            <a:r>
              <a:rPr kumimoji="0" lang="en-US" altLang="zh-TW" sz="1400" b="0" i="0" u="none" strike="noStrike" kern="1200" cap="none" spc="0" normalizeH="0" baseline="0" noProof="0" dirty="0" err="1" smtClean="0">
                <a:ln>
                  <a:noFill/>
                </a:ln>
                <a:solidFill>
                  <a:srgbClr val="0000FF"/>
                </a:solidFill>
                <a:effectLst/>
                <a:uLnTx/>
                <a:uFillTx/>
                <a:latin typeface="Times New Roman" pitchFamily="18" charset="0"/>
                <a:ea typeface="標楷體" pitchFamily="65" charset="-120"/>
                <a:cs typeface="Times New Roman" pitchFamily="18" charset="0"/>
              </a:rPr>
              <a:t>update</a:t>
            </a:r>
            <a:r>
              <a:rPr kumimoji="0" lang="en-US" altLang="zh-TW" sz="1400" b="0" i="0" u="none" strike="noStrike" kern="1200" cap="none" spc="0" normalizeH="0" baseline="0" noProof="0" dirty="0" smtClean="0">
                <a:ln>
                  <a:noFill/>
                </a:ln>
                <a:solidFill>
                  <a:srgbClr val="0000FF"/>
                </a:solidFill>
                <a:effectLst/>
                <a:uLnTx/>
                <a:uFillTx/>
                <a:latin typeface="Times New Roman" pitchFamily="18" charset="0"/>
                <a:ea typeface="標楷體" pitchFamily="65" charset="-120"/>
                <a:cs typeface="Times New Roman" pitchFamily="18" charset="0"/>
              </a:rPr>
              <a:t>()</a:t>
            </a:r>
            <a:r>
              <a:rPr kumimoji="0" lang="en-US" altLang="zh-TW" sz="14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rPr>
              <a:t>;</a:t>
            </a:r>
            <a:r>
              <a:rPr kumimoji="0" lang="en-US" altLang="zh-TW" sz="1400" b="0" i="0" u="none" strike="noStrike" kern="1200" cap="none" spc="0" normalizeH="0" baseline="0" noProof="0" dirty="0" smtClean="0">
                <a:ln>
                  <a:noFill/>
                </a:ln>
                <a:solidFill>
                  <a:srgbClr val="006600"/>
                </a:solidFill>
                <a:effectLst/>
                <a:uLnTx/>
                <a:uFillTx/>
                <a:latin typeface="Times New Roman" pitchFamily="18" charset="0"/>
                <a:ea typeface="+mn-ea"/>
                <a:cs typeface="Times New Roman" pitchFamily="18" charset="0"/>
              </a:rPr>
              <a:t> 	</a:t>
            </a:r>
            <a:endParaRPr kumimoji="0" lang="en-US" altLang="zh-TW" sz="14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endParaRPr>
          </a:p>
          <a:p>
            <a:pPr marL="342900" indent="-342900">
              <a:lnSpc>
                <a:spcPct val="110000"/>
              </a:lnSpc>
              <a:buClr>
                <a:srgbClr val="0033CC"/>
              </a:buClr>
              <a:buSzPct val="90000"/>
              <a:defRPr/>
            </a:pPr>
            <a:endParaRPr lang="en-US" altLang="zh-TW" sz="1400" dirty="0" smtClean="0">
              <a:solidFill>
                <a:srgbClr val="006600"/>
              </a:solidFill>
              <a:latin typeface="Times New Roman" pitchFamily="18" charset="0"/>
              <a:cs typeface="Times New Roman" pitchFamily="18" charset="0"/>
            </a:endParaRPr>
          </a:p>
          <a:p>
            <a:pPr marL="342900" indent="-342900">
              <a:lnSpc>
                <a:spcPct val="110000"/>
              </a:lnSpc>
              <a:buClr>
                <a:srgbClr val="0033CC"/>
              </a:buClr>
              <a:buSzPct val="90000"/>
              <a:defRPr/>
            </a:pPr>
            <a:r>
              <a:rPr lang="en-US" altLang="zh-TW" sz="1400" dirty="0" smtClean="0">
                <a:solidFill>
                  <a:srgbClr val="006600"/>
                </a:solidFill>
                <a:latin typeface="Times New Roman" pitchFamily="18" charset="0"/>
                <a:cs typeface="Times New Roman" pitchFamily="18" charset="0"/>
              </a:rPr>
              <a:t>//4. Constraint Declaration </a:t>
            </a:r>
          </a:p>
          <a:p>
            <a:pPr marL="342900" indent="-342900">
              <a:lnSpc>
                <a:spcPct val="110000"/>
              </a:lnSpc>
              <a:buClr>
                <a:srgbClr val="0033CC"/>
              </a:buClr>
              <a:buSzPct val="90000"/>
              <a:defRPr/>
            </a:pPr>
            <a:r>
              <a:rPr kumimoji="0" lang="en-US" altLang="zh-TW" sz="1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model.</a:t>
            </a:r>
            <a:r>
              <a:rPr kumimoji="0" lang="en-US" altLang="zh-TW" sz="1400" b="0" i="0" u="none" strike="noStrike" kern="120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addConstr</a:t>
            </a:r>
            <a:r>
              <a:rPr kumimoji="0" lang="en-US" altLang="zh-TW"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(1*x1 + 2*x2 &lt;= 40);</a:t>
            </a:r>
            <a:r>
              <a:rPr kumimoji="0" lang="en-US" altLang="zh-TW" sz="14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endParaRPr lang="en-US" altLang="zh-TW" sz="1400" dirty="0" smtClean="0">
              <a:solidFill>
                <a:srgbClr val="006600"/>
              </a:solidFill>
              <a:latin typeface="Times New Roman" pitchFamily="18" charset="0"/>
              <a:cs typeface="Times New Roman" pitchFamily="18" charset="0"/>
            </a:endParaRPr>
          </a:p>
          <a:p>
            <a:pPr marL="342900" indent="-342900">
              <a:lnSpc>
                <a:spcPct val="110000"/>
              </a:lnSpc>
              <a:buClr>
                <a:srgbClr val="0033CC"/>
              </a:buClr>
              <a:buSzPct val="90000"/>
              <a:defRPr/>
            </a:pPr>
            <a:r>
              <a:rPr lang="en-US" altLang="zh-TW" sz="1400" dirty="0" err="1" smtClean="0">
                <a:latin typeface="Times New Roman" pitchFamily="18" charset="0"/>
                <a:cs typeface="Times New Roman" pitchFamily="18" charset="0"/>
              </a:rPr>
              <a:t>model.</a:t>
            </a:r>
            <a:r>
              <a:rPr lang="en-US" altLang="zh-TW" sz="1400" dirty="0" err="1" smtClean="0">
                <a:solidFill>
                  <a:srgbClr val="0000FF"/>
                </a:solidFill>
                <a:latin typeface="Times New Roman" pitchFamily="18" charset="0"/>
                <a:cs typeface="Times New Roman" pitchFamily="18" charset="0"/>
              </a:rPr>
              <a:t>addConstr</a:t>
            </a:r>
            <a:r>
              <a:rPr lang="en-US" altLang="zh-TW" sz="1400" dirty="0" smtClean="0">
                <a:latin typeface="Times New Roman" pitchFamily="18" charset="0"/>
                <a:cs typeface="Times New Roman" pitchFamily="18" charset="0"/>
              </a:rPr>
              <a:t>(4*x1 + 3*x2 &lt;= 120);</a:t>
            </a:r>
          </a:p>
          <a:p>
            <a:pPr marL="342900" marR="0" lvl="0" indent="-342900" algn="l" defTabSz="914400" rtl="0" eaLnBrk="1" fontAlgn="auto" latinLnBrk="0" hangingPunct="1">
              <a:lnSpc>
                <a:spcPct val="110000"/>
              </a:lnSpc>
              <a:spcBef>
                <a:spcPts val="0"/>
              </a:spcBef>
              <a:spcAft>
                <a:spcPts val="0"/>
              </a:spcAft>
              <a:buClr>
                <a:srgbClr val="0033CC"/>
              </a:buClr>
              <a:buSzPct val="90000"/>
              <a:buFont typeface="Ravie" pitchFamily="82" charset="0"/>
              <a:buNone/>
              <a:tabLst/>
              <a:defRPr/>
            </a:pPr>
            <a:endParaRPr kumimoji="0" lang="en-US" altLang="zh-TW" sz="1400" b="0" i="0" u="none" strike="noStrike" kern="1200" cap="none" spc="0" normalizeH="0" baseline="0" noProof="0" dirty="0" smtClean="0">
              <a:ln>
                <a:noFill/>
              </a:ln>
              <a:solidFill>
                <a:srgbClr val="006600"/>
              </a:solidFill>
              <a:effectLst/>
              <a:uLnTx/>
              <a:uFillTx/>
              <a:latin typeface="Times New Roman" pitchFamily="18" charset="0"/>
              <a:ea typeface="標楷體" pitchFamily="65" charset="-120"/>
              <a:cs typeface="Times New Roman" pitchFamily="18" charset="0"/>
            </a:endParaRPr>
          </a:p>
          <a:p>
            <a:pPr marL="342900" marR="0" lvl="0" indent="-342900" algn="l" defTabSz="914400" rtl="0" eaLnBrk="1" fontAlgn="auto" latinLnBrk="0" hangingPunct="1">
              <a:lnSpc>
                <a:spcPct val="110000"/>
              </a:lnSpc>
              <a:spcBef>
                <a:spcPts val="0"/>
              </a:spcBef>
              <a:spcAft>
                <a:spcPts val="0"/>
              </a:spcAft>
              <a:buClr>
                <a:srgbClr val="0033CC"/>
              </a:buClr>
              <a:buSzPct val="90000"/>
              <a:buFont typeface="Ravie" pitchFamily="82" charset="0"/>
              <a:buNone/>
              <a:tabLst/>
              <a:defRPr/>
            </a:pPr>
            <a:r>
              <a:rPr kumimoji="0" lang="en-US" altLang="zh-TW" sz="1400" b="0" i="0" u="none" strike="noStrike" kern="1200" cap="none" spc="0" normalizeH="0" baseline="0" noProof="0" dirty="0" smtClean="0">
                <a:ln>
                  <a:noFill/>
                </a:ln>
                <a:solidFill>
                  <a:srgbClr val="006600"/>
                </a:solidFill>
                <a:effectLst/>
                <a:uLnTx/>
                <a:uFillTx/>
                <a:latin typeface="Times New Roman" pitchFamily="18" charset="0"/>
                <a:ea typeface="標楷體" pitchFamily="65" charset="-120"/>
                <a:cs typeface="Times New Roman" pitchFamily="18" charset="0"/>
              </a:rPr>
              <a:t>//5. set the model to maximization</a:t>
            </a:r>
            <a:endParaRPr kumimoji="0" lang="zh-TW" altLang="en-US" sz="1400" b="0" i="0" u="none" strike="noStrike" kern="1200" cap="none" spc="0" normalizeH="0" baseline="0" noProof="0" dirty="0" smtClean="0">
              <a:ln>
                <a:noFill/>
              </a:ln>
              <a:solidFill>
                <a:srgbClr val="006600"/>
              </a:solidFill>
              <a:effectLst/>
              <a:uLnTx/>
              <a:uFillTx/>
              <a:latin typeface="Times New Roman" pitchFamily="18" charset="0"/>
              <a:ea typeface="標楷體" pitchFamily="65" charset="-120"/>
              <a:cs typeface="Times New Roman" pitchFamily="18" charset="0"/>
            </a:endParaRPr>
          </a:p>
          <a:p>
            <a:pPr marR="0" lvl="0" algn="l" defTabSz="914400" rtl="0" eaLnBrk="1" fontAlgn="auto" latinLnBrk="0" hangingPunct="1">
              <a:lnSpc>
                <a:spcPct val="110000"/>
              </a:lnSpc>
              <a:spcBef>
                <a:spcPts val="0"/>
              </a:spcBef>
              <a:spcAft>
                <a:spcPts val="0"/>
              </a:spcAft>
              <a:buClr>
                <a:srgbClr val="0033CC"/>
              </a:buClr>
              <a:buSzPct val="90000"/>
              <a:buFont typeface="Ravie" pitchFamily="82" charset="0"/>
              <a:buNone/>
              <a:tabLst/>
              <a:defRPr/>
            </a:pPr>
            <a:r>
              <a:rPr kumimoji="0" lang="en-US" altLang="zh-TW" sz="1400" b="0" i="0" u="none" strike="noStrike" kern="1200" cap="none" spc="0" normalizeH="0" baseline="0" noProof="0" dirty="0" err="1" smtClean="0">
                <a:ln>
                  <a:noFill/>
                </a:ln>
                <a:solidFill>
                  <a:schemeClr val="tx1"/>
                </a:solidFill>
                <a:effectLst/>
                <a:uLnTx/>
                <a:uFillTx/>
                <a:latin typeface="Times New Roman" pitchFamily="18" charset="0"/>
                <a:ea typeface="標楷體" pitchFamily="65" charset="-120"/>
                <a:cs typeface="Times New Roman" pitchFamily="18" charset="0"/>
              </a:rPr>
              <a:t>model.</a:t>
            </a:r>
            <a:r>
              <a:rPr kumimoji="0" lang="en-US" altLang="zh-TW" sz="1400" b="0" i="0" u="none" strike="noStrike" kern="1200" cap="none" spc="0" normalizeH="0" baseline="0" noProof="0" dirty="0" err="1" smtClean="0">
                <a:ln>
                  <a:noFill/>
                </a:ln>
                <a:solidFill>
                  <a:srgbClr val="0000FF"/>
                </a:solidFill>
                <a:effectLst/>
                <a:uLnTx/>
                <a:uFillTx/>
                <a:latin typeface="Times New Roman" pitchFamily="18" charset="0"/>
                <a:ea typeface="標楷體" pitchFamily="65" charset="-120"/>
                <a:cs typeface="Times New Roman" pitchFamily="18" charset="0"/>
              </a:rPr>
              <a:t>set</a:t>
            </a:r>
            <a:r>
              <a:rPr kumimoji="0" lang="en-US" altLang="zh-TW" sz="14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rPr>
              <a:t>(</a:t>
            </a:r>
            <a:r>
              <a:rPr kumimoji="0" lang="en-US" altLang="zh-TW" sz="1400" b="0" i="0" u="none" strike="noStrike" kern="1200" cap="none" spc="0" normalizeH="0" baseline="0" noProof="0" dirty="0" err="1" smtClean="0">
                <a:ln>
                  <a:noFill/>
                </a:ln>
                <a:solidFill>
                  <a:srgbClr val="0000FF"/>
                </a:solidFill>
                <a:effectLst/>
                <a:uLnTx/>
                <a:uFillTx/>
                <a:latin typeface="Times New Roman" pitchFamily="18" charset="0"/>
                <a:ea typeface="標楷體" pitchFamily="65" charset="-120"/>
                <a:cs typeface="Times New Roman" pitchFamily="18" charset="0"/>
              </a:rPr>
              <a:t>GRB_IntAttr_ModelSense</a:t>
            </a:r>
            <a:r>
              <a:rPr kumimoji="0" lang="en-US" altLang="zh-TW" sz="14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rPr>
              <a:t>, -1); </a:t>
            </a:r>
          </a:p>
          <a:p>
            <a:pPr marR="0" lvl="0" algn="l" defTabSz="914400" rtl="0" eaLnBrk="1" fontAlgn="auto" latinLnBrk="0" hangingPunct="1">
              <a:lnSpc>
                <a:spcPct val="110000"/>
              </a:lnSpc>
              <a:spcBef>
                <a:spcPts val="0"/>
              </a:spcBef>
              <a:spcAft>
                <a:spcPts val="0"/>
              </a:spcAft>
              <a:buClr>
                <a:srgbClr val="0033CC"/>
              </a:buClr>
              <a:buSzPct val="90000"/>
              <a:buFont typeface="Ravie" pitchFamily="82" charset="0"/>
              <a:buNone/>
              <a:tabLst/>
              <a:defRPr/>
            </a:pPr>
            <a:r>
              <a:rPr kumimoji="0" lang="en-US" altLang="zh-TW" sz="1400" b="0" i="0" u="none" strike="noStrike" kern="1200" cap="none" spc="0" normalizeH="0" baseline="0" noProof="0" dirty="0" err="1" smtClean="0">
                <a:ln>
                  <a:noFill/>
                </a:ln>
                <a:solidFill>
                  <a:schemeClr val="tx1"/>
                </a:solidFill>
                <a:effectLst/>
                <a:uLnTx/>
                <a:uFillTx/>
                <a:latin typeface="Times New Roman" pitchFamily="18" charset="0"/>
                <a:ea typeface="標楷體" pitchFamily="65" charset="-120"/>
                <a:cs typeface="Times New Roman" pitchFamily="18" charset="0"/>
              </a:rPr>
              <a:t>model.</a:t>
            </a:r>
            <a:r>
              <a:rPr kumimoji="0" lang="en-US" altLang="zh-TW" sz="1400" b="0" i="0" u="none" strike="noStrike" kern="1200" cap="none" spc="0" normalizeH="0" baseline="0" noProof="0" dirty="0" err="1" smtClean="0">
                <a:ln>
                  <a:noFill/>
                </a:ln>
                <a:solidFill>
                  <a:srgbClr val="0000FF"/>
                </a:solidFill>
                <a:effectLst/>
                <a:uLnTx/>
                <a:uFillTx/>
                <a:latin typeface="Times New Roman" pitchFamily="18" charset="0"/>
                <a:ea typeface="標楷體" pitchFamily="65" charset="-120"/>
                <a:cs typeface="Times New Roman" pitchFamily="18" charset="0"/>
              </a:rPr>
              <a:t>setObjective</a:t>
            </a:r>
            <a:r>
              <a:rPr kumimoji="0" lang="en-US" altLang="zh-TW" sz="14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rPr>
              <a:t>(40*x1+50*x2);</a:t>
            </a:r>
            <a:endParaRPr kumimoji="0" lang="zh-TW" alt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22" name="流程圖: 替代處理程序 21"/>
          <p:cNvSpPr/>
          <p:nvPr/>
        </p:nvSpPr>
        <p:spPr>
          <a:xfrm>
            <a:off x="4643438" y="1142984"/>
            <a:ext cx="2857520" cy="428628"/>
          </a:xfrm>
          <a:prstGeom prst="flowChartAlternateProcess">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dirty="0" smtClean="0">
                <a:solidFill>
                  <a:schemeClr val="tx2">
                    <a:lumMod val="50000"/>
                  </a:schemeClr>
                </a:solidFill>
                <a:latin typeface="Elephant" pitchFamily="18" charset="0"/>
                <a:cs typeface="Times New Roman" pitchFamily="18" charset="0"/>
              </a:rPr>
              <a:t>Expression Form</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44</a:t>
            </a:fld>
            <a:endParaRPr lang="zh-TW" altLang="en-US" dirty="0"/>
          </a:p>
        </p:txBody>
      </p:sp>
      <p:sp>
        <p:nvSpPr>
          <p:cNvPr id="6" name="標題 5"/>
          <p:cNvSpPr>
            <a:spLocks noGrp="1"/>
          </p:cNvSpPr>
          <p:nvPr>
            <p:ph type="title"/>
          </p:nvPr>
        </p:nvSpPr>
        <p:spPr/>
        <p:txBody>
          <a:bodyPr>
            <a:normAutofit/>
          </a:bodyPr>
          <a:lstStyle/>
          <a:p>
            <a:r>
              <a:rPr lang="en-US" altLang="zh-TW" sz="5400" dirty="0" smtClean="0">
                <a:latin typeface="Arial" pitchFamily="34" charset="0"/>
                <a:cs typeface="Arial" pitchFamily="34" charset="0"/>
              </a:rPr>
              <a:t>Parameter </a:t>
            </a:r>
            <a:r>
              <a:rPr lang="en-US" altLang="zh-TW" sz="5400" dirty="0" smtClean="0">
                <a:latin typeface="Arial" pitchFamily="34" charset="0"/>
                <a:cs typeface="Arial" pitchFamily="34" charset="0"/>
              </a:rPr>
              <a:t>Setting</a:t>
            </a:r>
            <a:endParaRPr lang="zh-TW" altLang="en-US" sz="5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Parameters</a:t>
            </a:r>
            <a:r>
              <a:rPr lang="en-US" altLang="zh-TW" sz="2000" dirty="0" smtClean="0"/>
              <a:t> </a:t>
            </a:r>
            <a:r>
              <a:rPr lang="en-US" altLang="zh-TW" sz="2400" dirty="0" smtClean="0"/>
              <a:t>(1/3) </a:t>
            </a:r>
            <a:r>
              <a:rPr lang="en-US" altLang="zh-TW" dirty="0" smtClean="0"/>
              <a:t>- </a:t>
            </a:r>
            <a:r>
              <a:rPr lang="en-US" altLang="zh-TW" sz="3200" dirty="0" smtClean="0"/>
              <a:t>Time limitation</a:t>
            </a:r>
            <a:endParaRPr lang="zh-TW" altLang="en-US" sz="3200" dirty="0"/>
          </a:p>
        </p:txBody>
      </p:sp>
      <p:sp>
        <p:nvSpPr>
          <p:cNvPr id="3" name="內容版面配置區 2"/>
          <p:cNvSpPr>
            <a:spLocks noGrp="1"/>
          </p:cNvSpPr>
          <p:nvPr>
            <p:ph idx="1"/>
          </p:nvPr>
        </p:nvSpPr>
        <p:spPr/>
        <p:txBody>
          <a:bodyPr>
            <a:normAutofit/>
          </a:bodyPr>
          <a:lstStyle/>
          <a:p>
            <a:pPr lvl="0">
              <a:buNone/>
            </a:pPr>
            <a:r>
              <a:rPr lang="en-US" altLang="zh-TW" sz="2000" b="1" dirty="0" err="1" smtClean="0">
                <a:solidFill>
                  <a:srgbClr val="0000FF"/>
                </a:solidFill>
                <a:ea typeface="新細明體" pitchFamily="18" charset="-120"/>
                <a:cs typeface="Courier New" pitchFamily="49" charset="0"/>
              </a:rPr>
              <a:t>GRBEnv</a:t>
            </a:r>
            <a:r>
              <a:rPr lang="en-US" altLang="zh-TW" sz="2000" b="1" dirty="0" smtClean="0">
                <a:solidFill>
                  <a:srgbClr val="0000FF"/>
                </a:solidFill>
                <a:ea typeface="新細明體" pitchFamily="18" charset="-120"/>
                <a:cs typeface="Courier New" pitchFamily="49" charset="0"/>
              </a:rPr>
              <a:t> </a:t>
            </a:r>
            <a:r>
              <a:rPr lang="en-US" altLang="zh-TW" sz="2000" b="1" dirty="0" err="1" smtClean="0">
                <a:solidFill>
                  <a:srgbClr val="E26804"/>
                </a:solidFill>
                <a:ea typeface="新細明體" pitchFamily="18" charset="-120"/>
                <a:cs typeface="Courier New" pitchFamily="49" charset="0"/>
              </a:rPr>
              <a:t>EnvName</a:t>
            </a:r>
            <a:r>
              <a:rPr lang="en-US" altLang="zh-TW" sz="2000" b="1" dirty="0" smtClean="0">
                <a:solidFill>
                  <a:srgbClr val="0000FF"/>
                </a:solidFill>
                <a:ea typeface="新細明體" pitchFamily="18" charset="-120"/>
                <a:cs typeface="Courier New" pitchFamily="49" charset="0"/>
              </a:rPr>
              <a:t> = </a:t>
            </a:r>
            <a:r>
              <a:rPr lang="en-US" altLang="zh-TW" sz="2000" b="1" dirty="0" err="1" smtClean="0">
                <a:solidFill>
                  <a:srgbClr val="E26804"/>
                </a:solidFill>
              </a:rPr>
              <a:t>ModelName</a:t>
            </a:r>
            <a:r>
              <a:rPr lang="en-US" altLang="zh-TW" sz="2000" b="1" dirty="0" err="1" smtClean="0"/>
              <a:t>.</a:t>
            </a:r>
            <a:r>
              <a:rPr lang="en-US" altLang="zh-TW" sz="2000" b="1" dirty="0" err="1" smtClean="0">
                <a:solidFill>
                  <a:srgbClr val="0000FF"/>
                </a:solidFill>
              </a:rPr>
              <a:t>get</a:t>
            </a:r>
            <a:r>
              <a:rPr lang="en-US" altLang="zh-TW" sz="2000" b="1" dirty="0" err="1" smtClean="0">
                <a:solidFill>
                  <a:srgbClr val="0000FF"/>
                </a:solidFill>
                <a:ea typeface="新細明體" pitchFamily="18" charset="-120"/>
                <a:cs typeface="Courier New" pitchFamily="49" charset="0"/>
              </a:rPr>
              <a:t>Env</a:t>
            </a:r>
            <a:r>
              <a:rPr lang="en-US" altLang="zh-TW" sz="2000" b="1" dirty="0" smtClean="0">
                <a:solidFill>
                  <a:srgbClr val="0000FF"/>
                </a:solidFill>
                <a:ea typeface="新細明體" pitchFamily="18" charset="-120"/>
                <a:cs typeface="Courier New" pitchFamily="49" charset="0"/>
              </a:rPr>
              <a:t>();</a:t>
            </a:r>
          </a:p>
          <a:p>
            <a:pPr>
              <a:buNone/>
            </a:pPr>
            <a:r>
              <a:rPr lang="en-US" altLang="zh-TW" sz="2000" b="1" dirty="0" err="1" smtClean="0">
                <a:solidFill>
                  <a:srgbClr val="E26804"/>
                </a:solidFill>
              </a:rPr>
              <a:t>ModelName</a:t>
            </a:r>
            <a:r>
              <a:rPr lang="en-US" altLang="zh-TW" sz="2000" b="1" dirty="0" err="1" smtClean="0"/>
              <a:t>.</a:t>
            </a:r>
            <a:r>
              <a:rPr lang="en-US" altLang="zh-TW" sz="2000" b="1" dirty="0" err="1" smtClean="0">
                <a:solidFill>
                  <a:srgbClr val="0000FF"/>
                </a:solidFill>
              </a:rPr>
              <a:t>set</a:t>
            </a:r>
            <a:r>
              <a:rPr lang="en-US" altLang="zh-TW" sz="2000" dirty="0" smtClean="0"/>
              <a:t>(</a:t>
            </a:r>
            <a:r>
              <a:rPr lang="en-US" altLang="zh-TW" sz="2000" dirty="0" err="1" smtClean="0">
                <a:solidFill>
                  <a:srgbClr val="0000FF"/>
                </a:solidFill>
              </a:rPr>
              <a:t>GRB_DoubleParam</a:t>
            </a:r>
            <a:r>
              <a:rPr lang="en-US" altLang="zh-TW" sz="2000" dirty="0" smtClean="0">
                <a:solidFill>
                  <a:srgbClr val="0000FF"/>
                </a:solidFill>
              </a:rPr>
              <a:t>_</a:t>
            </a:r>
            <a:r>
              <a:rPr lang="en-US" sz="2000" b="1" dirty="0" smtClean="0">
                <a:solidFill>
                  <a:srgbClr val="0000FF"/>
                </a:solidFill>
              </a:rPr>
              <a:t> </a:t>
            </a:r>
            <a:r>
              <a:rPr lang="en-US" sz="2000" dirty="0" err="1" smtClean="0">
                <a:solidFill>
                  <a:srgbClr val="0000FF"/>
                </a:solidFill>
              </a:rPr>
              <a:t>TimeLimit</a:t>
            </a:r>
            <a:r>
              <a:rPr lang="en-US" altLang="zh-TW" sz="2000" dirty="0" smtClean="0">
                <a:solidFill>
                  <a:srgbClr val="0000FF"/>
                </a:solidFill>
              </a:rPr>
              <a:t>, </a:t>
            </a:r>
            <a:r>
              <a:rPr lang="en-US" altLang="zh-TW" sz="2000" b="1" dirty="0" smtClean="0"/>
              <a:t>time</a:t>
            </a:r>
            <a:r>
              <a:rPr lang="en-US" altLang="zh-TW" sz="2000" dirty="0" smtClean="0"/>
              <a:t>);</a:t>
            </a:r>
          </a:p>
          <a:p>
            <a:pPr>
              <a:buNone/>
            </a:pPr>
            <a:r>
              <a:rPr lang="en-US" sz="2000" b="1" dirty="0" smtClean="0"/>
              <a:t>memory: </a:t>
            </a:r>
            <a:r>
              <a:rPr lang="en-US" sz="2000" dirty="0" smtClean="0"/>
              <a:t>Limit the total time expended (in seconds). </a:t>
            </a:r>
            <a:endParaRPr lang="zh-TW" altLang="en-US" sz="2000" dirty="0" smtClean="0"/>
          </a:p>
          <a:p>
            <a:endParaRPr lang="zh-TW" altLang="en-US" sz="2000"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45</a:t>
            </a:fld>
            <a:endParaRPr lang="zh-TW" altLang="en-US" dirty="0"/>
          </a:p>
        </p:txBody>
      </p:sp>
      <p:sp>
        <p:nvSpPr>
          <p:cNvPr id="6" name="矩形 5"/>
          <p:cNvSpPr>
            <a:spLocks noChangeArrowheads="1"/>
          </p:cNvSpPr>
          <p:nvPr/>
        </p:nvSpPr>
        <p:spPr bwMode="auto">
          <a:xfrm>
            <a:off x="357158" y="3143248"/>
            <a:ext cx="8229600" cy="1323439"/>
          </a:xfrm>
          <a:prstGeom prst="rect">
            <a:avLst/>
          </a:prstGeom>
          <a:solidFill>
            <a:schemeClr val="bg1"/>
          </a:solidFill>
          <a:ln w="9525">
            <a:solidFill>
              <a:schemeClr val="tx1"/>
            </a:solidFill>
            <a:miter lim="800000"/>
            <a:headEnd/>
            <a:tailEnd/>
          </a:ln>
        </p:spPr>
        <p:txBody>
          <a:bodyPr>
            <a:spAutoFit/>
          </a:bodyPr>
          <a:lstStyle/>
          <a:p>
            <a:r>
              <a:rPr lang="en-US" altLang="zh-TW" sz="2000" dirty="0">
                <a:solidFill>
                  <a:srgbClr val="006600"/>
                </a:solidFill>
                <a:latin typeface="Times New Roman" pitchFamily="18" charset="0"/>
                <a:ea typeface="標楷體" pitchFamily="65" charset="-120"/>
                <a:cs typeface="Times New Roman" pitchFamily="18" charset="0"/>
              </a:rPr>
              <a:t>//6. Optimize the </a:t>
            </a:r>
            <a:r>
              <a:rPr lang="en-US" altLang="zh-TW" sz="2000" dirty="0" smtClean="0">
                <a:solidFill>
                  <a:srgbClr val="006600"/>
                </a:solidFill>
                <a:latin typeface="Times New Roman" pitchFamily="18" charset="0"/>
                <a:ea typeface="標楷體" pitchFamily="65" charset="-120"/>
                <a:cs typeface="Times New Roman" pitchFamily="18" charset="0"/>
              </a:rPr>
              <a:t>model</a:t>
            </a:r>
          </a:p>
          <a:p>
            <a:r>
              <a:rPr lang="en-US" altLang="zh-TW" sz="2000" dirty="0" err="1" smtClean="0">
                <a:solidFill>
                  <a:srgbClr val="0000FF"/>
                </a:solidFill>
                <a:latin typeface="Times New Roman" pitchFamily="18" charset="0"/>
                <a:ea typeface="新細明體" pitchFamily="18" charset="-120"/>
                <a:cs typeface="Times New Roman" pitchFamily="18" charset="0"/>
              </a:rPr>
              <a:t>GRBEnv</a:t>
            </a:r>
            <a:r>
              <a:rPr lang="en-US" altLang="zh-TW" sz="2000" dirty="0" smtClean="0">
                <a:latin typeface="Times New Roman" pitchFamily="18" charset="0"/>
                <a:cs typeface="Times New Roman" pitchFamily="18" charset="0"/>
              </a:rPr>
              <a:t> </a:t>
            </a:r>
            <a:r>
              <a:rPr lang="en-US" altLang="zh-TW" sz="2000" dirty="0" err="1" smtClean="0">
                <a:latin typeface="Times New Roman" pitchFamily="18" charset="0"/>
                <a:cs typeface="Times New Roman" pitchFamily="18" charset="0"/>
              </a:rPr>
              <a:t>modelEnv</a:t>
            </a:r>
            <a:r>
              <a:rPr lang="en-US" altLang="zh-TW" sz="2000" dirty="0" smtClean="0">
                <a:latin typeface="Times New Roman" pitchFamily="18" charset="0"/>
                <a:cs typeface="Times New Roman" pitchFamily="18" charset="0"/>
              </a:rPr>
              <a:t> = </a:t>
            </a:r>
            <a:r>
              <a:rPr lang="en-US" altLang="zh-TW" sz="2000" dirty="0" err="1" smtClean="0">
                <a:latin typeface="Times New Roman" pitchFamily="18" charset="0"/>
                <a:cs typeface="Times New Roman" pitchFamily="18" charset="0"/>
              </a:rPr>
              <a:t>model.getEnv</a:t>
            </a:r>
            <a:r>
              <a:rPr lang="en-US" altLang="zh-TW" sz="2000" dirty="0" smtClean="0">
                <a:latin typeface="Times New Roman" pitchFamily="18" charset="0"/>
                <a:cs typeface="Times New Roman" pitchFamily="18" charset="0"/>
              </a:rPr>
              <a:t>();</a:t>
            </a:r>
          </a:p>
          <a:p>
            <a:r>
              <a:rPr lang="en-US" altLang="zh-TW" sz="2000" dirty="0" err="1" smtClean="0">
                <a:latin typeface="Times New Roman" pitchFamily="18" charset="0"/>
                <a:cs typeface="Times New Roman" pitchFamily="18" charset="0"/>
              </a:rPr>
              <a:t>modelEnv.set</a:t>
            </a:r>
            <a:r>
              <a:rPr lang="en-US" altLang="zh-TW" sz="2000" dirty="0" smtClean="0">
                <a:latin typeface="Times New Roman" pitchFamily="18" charset="0"/>
                <a:cs typeface="Times New Roman" pitchFamily="18" charset="0"/>
              </a:rPr>
              <a:t>(</a:t>
            </a:r>
            <a:r>
              <a:rPr lang="en-US" altLang="zh-TW" sz="2000" dirty="0" err="1" smtClean="0">
                <a:solidFill>
                  <a:srgbClr val="0000FF"/>
                </a:solidFill>
                <a:latin typeface="Times New Roman" pitchFamily="18" charset="0"/>
                <a:cs typeface="Times New Roman" pitchFamily="18" charset="0"/>
              </a:rPr>
              <a:t>GRB_DoubleParam</a:t>
            </a:r>
            <a:r>
              <a:rPr lang="en-US" altLang="zh-TW" sz="2000" dirty="0" smtClean="0">
                <a:solidFill>
                  <a:srgbClr val="0000FF"/>
                </a:solidFill>
                <a:latin typeface="Times New Roman" pitchFamily="18" charset="0"/>
                <a:cs typeface="Times New Roman" pitchFamily="18" charset="0"/>
              </a:rPr>
              <a:t> _ </a:t>
            </a:r>
            <a:r>
              <a:rPr lang="en-US" altLang="zh-TW" sz="2000" dirty="0" err="1" smtClean="0">
                <a:solidFill>
                  <a:srgbClr val="0000FF"/>
                </a:solidFill>
                <a:latin typeface="Times New Roman" pitchFamily="18" charset="0"/>
                <a:cs typeface="Times New Roman" pitchFamily="18" charset="0"/>
              </a:rPr>
              <a:t>TimeLimit</a:t>
            </a:r>
            <a:r>
              <a:rPr lang="en-US" altLang="zh-TW" sz="2000" dirty="0" smtClean="0">
                <a:latin typeface="Times New Roman" pitchFamily="18" charset="0"/>
                <a:cs typeface="Times New Roman" pitchFamily="18" charset="0"/>
              </a:rPr>
              <a:t>, 3600.0);</a:t>
            </a:r>
          </a:p>
          <a:p>
            <a:r>
              <a:rPr lang="en-US" altLang="zh-TW" sz="2000" dirty="0" smtClean="0">
                <a:latin typeface="Times New Roman" pitchFamily="18" charset="0"/>
                <a:cs typeface="Times New Roman" pitchFamily="18" charset="0"/>
              </a:rPr>
              <a:t> </a:t>
            </a:r>
            <a:r>
              <a:rPr lang="en-US" altLang="zh-TW" sz="2000" dirty="0" err="1" smtClean="0">
                <a:solidFill>
                  <a:srgbClr val="0000FF"/>
                </a:solidFill>
                <a:latin typeface="Times New Roman" pitchFamily="18" charset="0"/>
                <a:ea typeface="標楷體" pitchFamily="65" charset="-120"/>
                <a:cs typeface="Times New Roman" pitchFamily="18" charset="0"/>
              </a:rPr>
              <a:t>model.optimize</a:t>
            </a:r>
            <a:r>
              <a:rPr lang="en-US" altLang="zh-TW" sz="2000" dirty="0">
                <a:latin typeface="Times New Roman" pitchFamily="18" charset="0"/>
                <a:ea typeface="標楷體" pitchFamily="65" charset="-120"/>
                <a:cs typeface="Times New Roman" pitchFamily="18" charset="0"/>
              </a:rPr>
              <a:t>();</a:t>
            </a:r>
            <a:endParaRPr lang="zh-TW" altLang="en-US" sz="2000" dirty="0">
              <a:latin typeface="Times New Roman" pitchFamily="18" charset="0"/>
              <a:ea typeface="標楷體" pitchFamily="65" charset="-12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Parameters</a:t>
            </a:r>
            <a:r>
              <a:rPr lang="en-US" altLang="zh-TW" sz="2000" dirty="0" smtClean="0"/>
              <a:t> </a:t>
            </a:r>
            <a:r>
              <a:rPr lang="en-US" altLang="zh-TW" sz="2400" dirty="0" smtClean="0"/>
              <a:t>(2/3) </a:t>
            </a:r>
            <a:r>
              <a:rPr lang="en-US" altLang="zh-TW" dirty="0" smtClean="0"/>
              <a:t>- </a:t>
            </a:r>
            <a:r>
              <a:rPr lang="en-US" altLang="zh-TW" sz="3200" dirty="0" smtClean="0"/>
              <a:t>Gap</a:t>
            </a:r>
            <a:endParaRPr lang="zh-TW" altLang="en-US" sz="3200" dirty="0"/>
          </a:p>
        </p:txBody>
      </p:sp>
      <p:sp>
        <p:nvSpPr>
          <p:cNvPr id="3" name="內容版面配置區 2"/>
          <p:cNvSpPr>
            <a:spLocks noGrp="1"/>
          </p:cNvSpPr>
          <p:nvPr>
            <p:ph idx="1"/>
          </p:nvPr>
        </p:nvSpPr>
        <p:spPr/>
        <p:txBody>
          <a:bodyPr>
            <a:normAutofit/>
          </a:bodyPr>
          <a:lstStyle/>
          <a:p>
            <a:pPr lvl="0">
              <a:buNone/>
            </a:pPr>
            <a:r>
              <a:rPr lang="en-US" altLang="zh-TW" sz="2000" b="1" dirty="0" err="1" smtClean="0">
                <a:solidFill>
                  <a:srgbClr val="0000FF"/>
                </a:solidFill>
                <a:ea typeface="新細明體" pitchFamily="18" charset="-120"/>
                <a:cs typeface="Courier New" pitchFamily="49" charset="0"/>
              </a:rPr>
              <a:t>GRBEnv</a:t>
            </a:r>
            <a:r>
              <a:rPr lang="en-US" altLang="zh-TW" sz="2000" b="1" dirty="0" smtClean="0">
                <a:solidFill>
                  <a:srgbClr val="0000FF"/>
                </a:solidFill>
                <a:ea typeface="新細明體" pitchFamily="18" charset="-120"/>
                <a:cs typeface="Courier New" pitchFamily="49" charset="0"/>
              </a:rPr>
              <a:t> </a:t>
            </a:r>
            <a:r>
              <a:rPr lang="en-US" altLang="zh-TW" sz="2000" b="1" dirty="0" err="1" smtClean="0">
                <a:solidFill>
                  <a:srgbClr val="E26804"/>
                </a:solidFill>
                <a:ea typeface="新細明體" pitchFamily="18" charset="-120"/>
                <a:cs typeface="Courier New" pitchFamily="49" charset="0"/>
              </a:rPr>
              <a:t>EnvName</a:t>
            </a:r>
            <a:r>
              <a:rPr lang="en-US" altLang="zh-TW" sz="2000" b="1" dirty="0" smtClean="0">
                <a:solidFill>
                  <a:srgbClr val="0000FF"/>
                </a:solidFill>
                <a:ea typeface="新細明體" pitchFamily="18" charset="-120"/>
                <a:cs typeface="Courier New" pitchFamily="49" charset="0"/>
              </a:rPr>
              <a:t> = </a:t>
            </a:r>
            <a:r>
              <a:rPr lang="en-US" altLang="zh-TW" sz="2000" b="1" dirty="0" err="1" smtClean="0">
                <a:solidFill>
                  <a:srgbClr val="E26804"/>
                </a:solidFill>
              </a:rPr>
              <a:t>ModelName</a:t>
            </a:r>
            <a:r>
              <a:rPr lang="en-US" altLang="zh-TW" sz="2000" b="1" dirty="0" err="1" smtClean="0"/>
              <a:t>.</a:t>
            </a:r>
            <a:r>
              <a:rPr lang="en-US" altLang="zh-TW" sz="2000" b="1" dirty="0" err="1" smtClean="0">
                <a:solidFill>
                  <a:srgbClr val="0000FF"/>
                </a:solidFill>
              </a:rPr>
              <a:t>get</a:t>
            </a:r>
            <a:r>
              <a:rPr lang="en-US" altLang="zh-TW" sz="2000" b="1" dirty="0" err="1" smtClean="0">
                <a:solidFill>
                  <a:srgbClr val="0000FF"/>
                </a:solidFill>
                <a:ea typeface="新細明體" pitchFamily="18" charset="-120"/>
                <a:cs typeface="Courier New" pitchFamily="49" charset="0"/>
              </a:rPr>
              <a:t>Env</a:t>
            </a:r>
            <a:r>
              <a:rPr lang="en-US" altLang="zh-TW" sz="2000" b="1" dirty="0" smtClean="0">
                <a:solidFill>
                  <a:srgbClr val="0000FF"/>
                </a:solidFill>
                <a:ea typeface="新細明體" pitchFamily="18" charset="-120"/>
                <a:cs typeface="Courier New" pitchFamily="49" charset="0"/>
              </a:rPr>
              <a:t>();</a:t>
            </a:r>
          </a:p>
          <a:p>
            <a:pPr>
              <a:buNone/>
            </a:pPr>
            <a:r>
              <a:rPr lang="en-US" altLang="zh-TW" sz="2000" b="1" dirty="0" err="1" smtClean="0">
                <a:solidFill>
                  <a:srgbClr val="E26804"/>
                </a:solidFill>
              </a:rPr>
              <a:t>ModelName</a:t>
            </a:r>
            <a:r>
              <a:rPr lang="en-US" altLang="zh-TW" sz="2000" b="1" dirty="0" err="1" smtClean="0"/>
              <a:t>.</a:t>
            </a:r>
            <a:r>
              <a:rPr lang="en-US" altLang="zh-TW" sz="2000" b="1" dirty="0" err="1" smtClean="0">
                <a:solidFill>
                  <a:srgbClr val="0000FF"/>
                </a:solidFill>
              </a:rPr>
              <a:t>set</a:t>
            </a:r>
            <a:r>
              <a:rPr lang="en-US" altLang="zh-TW" sz="2000" dirty="0" smtClean="0"/>
              <a:t>(</a:t>
            </a:r>
            <a:r>
              <a:rPr lang="en-US" altLang="zh-TW" sz="2000" dirty="0" err="1" smtClean="0">
                <a:solidFill>
                  <a:srgbClr val="0000FF"/>
                </a:solidFill>
              </a:rPr>
              <a:t>GRB_DoubleParam</a:t>
            </a:r>
            <a:r>
              <a:rPr lang="en-US" altLang="zh-TW" sz="2000" dirty="0" smtClean="0">
                <a:solidFill>
                  <a:srgbClr val="0000FF"/>
                </a:solidFill>
              </a:rPr>
              <a:t>_</a:t>
            </a:r>
            <a:r>
              <a:rPr lang="en-US" sz="2000" b="1" dirty="0" smtClean="0">
                <a:solidFill>
                  <a:srgbClr val="0000FF"/>
                </a:solidFill>
              </a:rPr>
              <a:t> </a:t>
            </a:r>
            <a:r>
              <a:rPr lang="en-US" sz="2000" dirty="0" err="1" smtClean="0">
                <a:solidFill>
                  <a:srgbClr val="0000FF"/>
                </a:solidFill>
              </a:rPr>
              <a:t>MIPGap</a:t>
            </a:r>
            <a:r>
              <a:rPr lang="en-US" altLang="zh-TW" sz="2000" dirty="0" smtClean="0">
                <a:solidFill>
                  <a:srgbClr val="0000FF"/>
                </a:solidFill>
              </a:rPr>
              <a:t>, </a:t>
            </a:r>
            <a:r>
              <a:rPr lang="en-US" altLang="zh-TW" sz="2000" b="1" dirty="0" smtClean="0"/>
              <a:t>gap</a:t>
            </a:r>
            <a:r>
              <a:rPr lang="en-US" altLang="zh-TW" sz="2000" dirty="0" smtClean="0"/>
              <a:t>);</a:t>
            </a:r>
          </a:p>
          <a:p>
            <a:pPr>
              <a:buNone/>
            </a:pPr>
            <a:r>
              <a:rPr lang="en-US" altLang="zh-TW" sz="2000" b="1" dirty="0" smtClean="0"/>
              <a:t>gap </a:t>
            </a:r>
            <a:r>
              <a:rPr lang="en-US" sz="2000" b="1" dirty="0" smtClean="0"/>
              <a:t>: </a:t>
            </a:r>
            <a:r>
              <a:rPr lang="en-US" sz="2000" dirty="0" smtClean="0"/>
              <a:t>The MIP solver will terminate (with an optimal result) when the relative gap between the lower and upper objective bound is less than </a:t>
            </a:r>
            <a:r>
              <a:rPr lang="en-US" sz="2000" i="1" dirty="0" err="1" smtClean="0"/>
              <a:t>MIPGap</a:t>
            </a:r>
            <a:r>
              <a:rPr lang="en-US" sz="2000" dirty="0" smtClean="0"/>
              <a:t> times the upper bound</a:t>
            </a:r>
            <a:endParaRPr lang="zh-TW" altLang="en-US" sz="2000" dirty="0" smtClean="0"/>
          </a:p>
          <a:p>
            <a:endParaRPr lang="zh-TW" altLang="en-US" sz="2000"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46</a:t>
            </a:fld>
            <a:endParaRPr lang="zh-TW" altLang="en-US" dirty="0"/>
          </a:p>
        </p:txBody>
      </p:sp>
      <p:sp>
        <p:nvSpPr>
          <p:cNvPr id="6" name="矩形 5"/>
          <p:cNvSpPr>
            <a:spLocks noChangeArrowheads="1"/>
          </p:cNvSpPr>
          <p:nvPr/>
        </p:nvSpPr>
        <p:spPr bwMode="auto">
          <a:xfrm>
            <a:off x="557242" y="4214818"/>
            <a:ext cx="8229600" cy="1323439"/>
          </a:xfrm>
          <a:prstGeom prst="rect">
            <a:avLst/>
          </a:prstGeom>
          <a:solidFill>
            <a:schemeClr val="bg1"/>
          </a:solidFill>
          <a:ln w="9525">
            <a:solidFill>
              <a:schemeClr val="tx1"/>
            </a:solidFill>
            <a:miter lim="800000"/>
            <a:headEnd/>
            <a:tailEnd/>
          </a:ln>
        </p:spPr>
        <p:txBody>
          <a:bodyPr>
            <a:spAutoFit/>
          </a:bodyPr>
          <a:lstStyle/>
          <a:p>
            <a:r>
              <a:rPr lang="en-US" altLang="zh-TW" sz="2000" dirty="0">
                <a:solidFill>
                  <a:srgbClr val="006600"/>
                </a:solidFill>
                <a:latin typeface="Times New Roman" pitchFamily="18" charset="0"/>
                <a:ea typeface="標楷體" pitchFamily="65" charset="-120"/>
                <a:cs typeface="Times New Roman" pitchFamily="18" charset="0"/>
              </a:rPr>
              <a:t>//6. Optimize the </a:t>
            </a:r>
            <a:r>
              <a:rPr lang="en-US" altLang="zh-TW" sz="2000" dirty="0" smtClean="0">
                <a:solidFill>
                  <a:srgbClr val="006600"/>
                </a:solidFill>
                <a:latin typeface="Times New Roman" pitchFamily="18" charset="0"/>
                <a:ea typeface="標楷體" pitchFamily="65" charset="-120"/>
                <a:cs typeface="Times New Roman" pitchFamily="18" charset="0"/>
              </a:rPr>
              <a:t>model</a:t>
            </a:r>
          </a:p>
          <a:p>
            <a:r>
              <a:rPr lang="en-US" altLang="zh-TW" sz="2000" dirty="0" err="1" smtClean="0">
                <a:solidFill>
                  <a:srgbClr val="0000FF"/>
                </a:solidFill>
                <a:latin typeface="Times New Roman" pitchFamily="18" charset="0"/>
                <a:ea typeface="新細明體" pitchFamily="18" charset="-120"/>
                <a:cs typeface="Times New Roman" pitchFamily="18" charset="0"/>
              </a:rPr>
              <a:t>GRBEnv</a:t>
            </a:r>
            <a:r>
              <a:rPr lang="en-US" altLang="zh-TW" sz="2000" dirty="0" smtClean="0">
                <a:latin typeface="Times New Roman" pitchFamily="18" charset="0"/>
                <a:cs typeface="Times New Roman" pitchFamily="18" charset="0"/>
              </a:rPr>
              <a:t> </a:t>
            </a:r>
            <a:r>
              <a:rPr lang="en-US" altLang="zh-TW" sz="2000" dirty="0" err="1" smtClean="0">
                <a:latin typeface="Times New Roman" pitchFamily="18" charset="0"/>
                <a:cs typeface="Times New Roman" pitchFamily="18" charset="0"/>
              </a:rPr>
              <a:t>modelEnv</a:t>
            </a:r>
            <a:r>
              <a:rPr lang="en-US" altLang="zh-TW" sz="2000" dirty="0" smtClean="0">
                <a:latin typeface="Times New Roman" pitchFamily="18" charset="0"/>
                <a:cs typeface="Times New Roman" pitchFamily="18" charset="0"/>
              </a:rPr>
              <a:t> = </a:t>
            </a:r>
            <a:r>
              <a:rPr lang="en-US" altLang="zh-TW" sz="2000" dirty="0" err="1" smtClean="0">
                <a:latin typeface="Times New Roman" pitchFamily="18" charset="0"/>
                <a:cs typeface="Times New Roman" pitchFamily="18" charset="0"/>
              </a:rPr>
              <a:t>model.getEnv</a:t>
            </a:r>
            <a:r>
              <a:rPr lang="en-US" altLang="zh-TW" sz="2000" dirty="0" smtClean="0">
                <a:latin typeface="Times New Roman" pitchFamily="18" charset="0"/>
                <a:cs typeface="Times New Roman" pitchFamily="18" charset="0"/>
              </a:rPr>
              <a:t>();</a:t>
            </a:r>
          </a:p>
          <a:p>
            <a:r>
              <a:rPr lang="en-US" altLang="zh-TW" sz="2000" dirty="0" err="1" smtClean="0">
                <a:latin typeface="Times New Roman" pitchFamily="18" charset="0"/>
                <a:cs typeface="Times New Roman" pitchFamily="18" charset="0"/>
              </a:rPr>
              <a:t>modelEnv.set</a:t>
            </a:r>
            <a:r>
              <a:rPr lang="en-US" altLang="zh-TW" sz="2000" dirty="0" smtClean="0">
                <a:latin typeface="Times New Roman" pitchFamily="18" charset="0"/>
                <a:cs typeface="Times New Roman" pitchFamily="18" charset="0"/>
              </a:rPr>
              <a:t>(</a:t>
            </a:r>
            <a:r>
              <a:rPr lang="en-US" altLang="zh-TW" sz="2000" dirty="0" err="1" smtClean="0">
                <a:solidFill>
                  <a:srgbClr val="0000FF"/>
                </a:solidFill>
                <a:latin typeface="Times New Roman" pitchFamily="18" charset="0"/>
                <a:cs typeface="Times New Roman" pitchFamily="18" charset="0"/>
              </a:rPr>
              <a:t>GRB_DoubleParam</a:t>
            </a:r>
            <a:r>
              <a:rPr lang="en-US" altLang="zh-TW" sz="2000" dirty="0" smtClean="0">
                <a:solidFill>
                  <a:srgbClr val="0000FF"/>
                </a:solidFill>
                <a:latin typeface="Times New Roman" pitchFamily="18" charset="0"/>
                <a:cs typeface="Times New Roman" pitchFamily="18" charset="0"/>
              </a:rPr>
              <a:t> _ </a:t>
            </a:r>
            <a:r>
              <a:rPr lang="en-US" altLang="zh-TW" sz="2000" dirty="0" err="1" smtClean="0">
                <a:solidFill>
                  <a:srgbClr val="0000FF"/>
                </a:solidFill>
                <a:latin typeface="Times New Roman" pitchFamily="18" charset="0"/>
                <a:cs typeface="Times New Roman" pitchFamily="18" charset="0"/>
              </a:rPr>
              <a:t>TimeLimit</a:t>
            </a:r>
            <a:r>
              <a:rPr lang="en-US" altLang="zh-TW" sz="2000" dirty="0" smtClean="0">
                <a:latin typeface="Times New Roman" pitchFamily="18" charset="0"/>
                <a:cs typeface="Times New Roman" pitchFamily="18" charset="0"/>
              </a:rPr>
              <a:t>, 3600.0);</a:t>
            </a:r>
          </a:p>
          <a:p>
            <a:r>
              <a:rPr lang="en-US" altLang="zh-TW" sz="2000" dirty="0" smtClean="0">
                <a:latin typeface="Times New Roman" pitchFamily="18" charset="0"/>
                <a:cs typeface="Times New Roman" pitchFamily="18" charset="0"/>
              </a:rPr>
              <a:t> </a:t>
            </a:r>
            <a:r>
              <a:rPr lang="en-US" altLang="zh-TW" sz="2000" dirty="0" err="1" smtClean="0">
                <a:solidFill>
                  <a:srgbClr val="0000FF"/>
                </a:solidFill>
                <a:latin typeface="Times New Roman" pitchFamily="18" charset="0"/>
                <a:ea typeface="標楷體" pitchFamily="65" charset="-120"/>
                <a:cs typeface="Times New Roman" pitchFamily="18" charset="0"/>
              </a:rPr>
              <a:t>model.optimize</a:t>
            </a:r>
            <a:r>
              <a:rPr lang="en-US" altLang="zh-TW" sz="2000" dirty="0" smtClean="0">
                <a:latin typeface="Times New Roman" pitchFamily="18" charset="0"/>
                <a:ea typeface="標楷體" pitchFamily="65" charset="-120"/>
                <a:cs typeface="Times New Roman" pitchFamily="18" charset="0"/>
              </a:rPr>
              <a:t>();</a:t>
            </a:r>
            <a:endParaRPr lang="zh-TW" altLang="en-US" sz="2000" dirty="0">
              <a:latin typeface="Times New Roman" pitchFamily="18" charset="0"/>
              <a:ea typeface="標楷體" pitchFamily="65" charset="-12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76672"/>
            <a:ext cx="8543956" cy="720080"/>
          </a:xfrm>
        </p:spPr>
        <p:txBody>
          <a:bodyPr>
            <a:normAutofit fontScale="90000"/>
          </a:bodyPr>
          <a:lstStyle/>
          <a:p>
            <a:r>
              <a:rPr lang="en-US" altLang="zh-TW" sz="4000" dirty="0" smtClean="0"/>
              <a:t>Parameters</a:t>
            </a:r>
            <a:r>
              <a:rPr lang="en-US" altLang="zh-TW" sz="2000" dirty="0" smtClean="0"/>
              <a:t> </a:t>
            </a:r>
            <a:r>
              <a:rPr lang="en-US" altLang="zh-TW" sz="2700" dirty="0" smtClean="0"/>
              <a:t>(3/3) </a:t>
            </a:r>
            <a:r>
              <a:rPr lang="en-US" altLang="zh-TW" dirty="0" smtClean="0"/>
              <a:t>- </a:t>
            </a:r>
            <a:r>
              <a:rPr lang="en-US" dirty="0" smtClean="0"/>
              <a:t>Reducing Memory Usage</a:t>
            </a:r>
            <a:endParaRPr lang="zh-TW" altLang="en-US" dirty="0"/>
          </a:p>
        </p:txBody>
      </p:sp>
      <p:sp>
        <p:nvSpPr>
          <p:cNvPr id="3" name="內容版面配置區 2"/>
          <p:cNvSpPr>
            <a:spLocks noGrp="1"/>
          </p:cNvSpPr>
          <p:nvPr>
            <p:ph idx="1"/>
          </p:nvPr>
        </p:nvSpPr>
        <p:spPr>
          <a:xfrm>
            <a:off x="457200" y="1732615"/>
            <a:ext cx="8229600" cy="2910831"/>
          </a:xfrm>
        </p:spPr>
        <p:txBody>
          <a:bodyPr>
            <a:normAutofit lnSpcReduction="10000"/>
          </a:bodyPr>
          <a:lstStyle/>
          <a:p>
            <a:pPr lvl="0">
              <a:buNone/>
            </a:pPr>
            <a:r>
              <a:rPr lang="en-US" altLang="zh-TW" sz="2000" b="1" dirty="0" err="1" smtClean="0">
                <a:solidFill>
                  <a:srgbClr val="0000FF"/>
                </a:solidFill>
                <a:ea typeface="新細明體" pitchFamily="18" charset="-120"/>
                <a:cs typeface="Courier New" pitchFamily="49" charset="0"/>
              </a:rPr>
              <a:t>GRBEnv</a:t>
            </a:r>
            <a:r>
              <a:rPr lang="en-US" altLang="zh-TW" sz="2000" b="1" dirty="0" smtClean="0">
                <a:solidFill>
                  <a:srgbClr val="0000FF"/>
                </a:solidFill>
                <a:ea typeface="新細明體" pitchFamily="18" charset="-120"/>
                <a:cs typeface="Courier New" pitchFamily="49" charset="0"/>
              </a:rPr>
              <a:t> </a:t>
            </a:r>
            <a:r>
              <a:rPr lang="en-US" altLang="zh-TW" sz="2000" b="1" dirty="0" err="1" smtClean="0">
                <a:solidFill>
                  <a:srgbClr val="E26804"/>
                </a:solidFill>
                <a:ea typeface="新細明體" pitchFamily="18" charset="-120"/>
                <a:cs typeface="Courier New" pitchFamily="49" charset="0"/>
              </a:rPr>
              <a:t>EnvName</a:t>
            </a:r>
            <a:r>
              <a:rPr lang="en-US" altLang="zh-TW" sz="2000" b="1" dirty="0" smtClean="0">
                <a:solidFill>
                  <a:srgbClr val="0000FF"/>
                </a:solidFill>
                <a:ea typeface="新細明體" pitchFamily="18" charset="-120"/>
                <a:cs typeface="Courier New" pitchFamily="49" charset="0"/>
              </a:rPr>
              <a:t> = </a:t>
            </a:r>
            <a:r>
              <a:rPr lang="en-US" altLang="zh-TW" sz="2000" b="1" dirty="0" err="1" smtClean="0">
                <a:solidFill>
                  <a:srgbClr val="E26804"/>
                </a:solidFill>
              </a:rPr>
              <a:t>ModelName</a:t>
            </a:r>
            <a:r>
              <a:rPr lang="en-US" altLang="zh-TW" sz="2000" b="1" dirty="0" err="1" smtClean="0"/>
              <a:t>.</a:t>
            </a:r>
            <a:r>
              <a:rPr lang="en-US" altLang="zh-TW" sz="2000" b="1" dirty="0" err="1" smtClean="0">
                <a:solidFill>
                  <a:srgbClr val="0000FF"/>
                </a:solidFill>
              </a:rPr>
              <a:t>get</a:t>
            </a:r>
            <a:r>
              <a:rPr lang="en-US" altLang="zh-TW" sz="2000" b="1" dirty="0" err="1" smtClean="0">
                <a:solidFill>
                  <a:srgbClr val="0000FF"/>
                </a:solidFill>
                <a:ea typeface="新細明體" pitchFamily="18" charset="-120"/>
                <a:cs typeface="Courier New" pitchFamily="49" charset="0"/>
              </a:rPr>
              <a:t>Env</a:t>
            </a:r>
            <a:r>
              <a:rPr lang="en-US" altLang="zh-TW" sz="2000" b="1" dirty="0" smtClean="0">
                <a:solidFill>
                  <a:srgbClr val="0000FF"/>
                </a:solidFill>
                <a:ea typeface="新細明體" pitchFamily="18" charset="-120"/>
                <a:cs typeface="Courier New" pitchFamily="49" charset="0"/>
              </a:rPr>
              <a:t>();</a:t>
            </a:r>
          </a:p>
          <a:p>
            <a:pPr>
              <a:buNone/>
            </a:pPr>
            <a:r>
              <a:rPr lang="en-US" altLang="zh-TW" sz="2000" b="1" dirty="0" err="1" smtClean="0">
                <a:solidFill>
                  <a:srgbClr val="E26804"/>
                </a:solidFill>
                <a:ea typeface="新細明體" pitchFamily="18" charset="-120"/>
                <a:cs typeface="Courier New" pitchFamily="49" charset="0"/>
              </a:rPr>
              <a:t>EnvName</a:t>
            </a:r>
            <a:r>
              <a:rPr lang="en-US" altLang="zh-TW" sz="2000" b="1" dirty="0" err="1" smtClean="0"/>
              <a:t>.</a:t>
            </a:r>
            <a:r>
              <a:rPr lang="en-US" altLang="zh-TW" sz="2000" b="1" dirty="0" err="1" smtClean="0">
                <a:solidFill>
                  <a:srgbClr val="0000FF"/>
                </a:solidFill>
              </a:rPr>
              <a:t>set</a:t>
            </a:r>
            <a:r>
              <a:rPr lang="en-US" altLang="zh-TW" sz="2000" dirty="0" smtClean="0"/>
              <a:t>(</a:t>
            </a:r>
            <a:r>
              <a:rPr lang="en-US" altLang="zh-TW" sz="2000" dirty="0" err="1" smtClean="0">
                <a:solidFill>
                  <a:srgbClr val="0000FF"/>
                </a:solidFill>
              </a:rPr>
              <a:t>GRB_DoubleParam_NodefileStart</a:t>
            </a:r>
            <a:r>
              <a:rPr lang="en-US" altLang="zh-TW" sz="2000" dirty="0" smtClean="0"/>
              <a:t>, </a:t>
            </a:r>
            <a:r>
              <a:rPr lang="en-US" altLang="zh-TW" sz="2000" b="1" dirty="0" smtClean="0"/>
              <a:t>memory</a:t>
            </a:r>
            <a:r>
              <a:rPr lang="en-US" altLang="zh-TW" sz="2000" dirty="0" smtClean="0"/>
              <a:t>);</a:t>
            </a:r>
          </a:p>
          <a:p>
            <a:pPr>
              <a:buNone/>
            </a:pPr>
            <a:r>
              <a:rPr lang="en-US" altLang="zh-TW" sz="2000" b="1" dirty="0" err="1" smtClean="0">
                <a:solidFill>
                  <a:srgbClr val="E26804"/>
                </a:solidFill>
                <a:ea typeface="新細明體" pitchFamily="18" charset="-120"/>
                <a:cs typeface="Courier New" pitchFamily="49" charset="0"/>
              </a:rPr>
              <a:t>EnvName</a:t>
            </a:r>
            <a:r>
              <a:rPr lang="en-US" altLang="zh-TW" sz="2000" b="1" dirty="0" err="1" smtClean="0"/>
              <a:t>.</a:t>
            </a:r>
            <a:r>
              <a:rPr lang="en-US" altLang="zh-TW" sz="2000" b="1" dirty="0" err="1" smtClean="0">
                <a:solidFill>
                  <a:srgbClr val="0000FF"/>
                </a:solidFill>
              </a:rPr>
              <a:t>set</a:t>
            </a:r>
            <a:r>
              <a:rPr lang="en-US" altLang="zh-TW" sz="2000" dirty="0" smtClean="0"/>
              <a:t>(</a:t>
            </a:r>
            <a:r>
              <a:rPr lang="en-US" altLang="zh-TW" sz="2000" dirty="0" err="1" smtClean="0">
                <a:solidFill>
                  <a:srgbClr val="0000FF"/>
                </a:solidFill>
              </a:rPr>
              <a:t>GRB_StringParam_NodefileDir</a:t>
            </a:r>
            <a:r>
              <a:rPr lang="en-US" altLang="zh-TW" sz="2000" dirty="0" smtClean="0"/>
              <a:t>, </a:t>
            </a:r>
            <a:r>
              <a:rPr lang="en-US" altLang="zh-TW" sz="2000" b="1" dirty="0" smtClean="0"/>
              <a:t>path</a:t>
            </a:r>
            <a:r>
              <a:rPr lang="en-US" altLang="zh-TW" sz="2000" dirty="0" smtClean="0"/>
              <a:t>);</a:t>
            </a:r>
            <a:endParaRPr lang="en-US" sz="2000" b="1" dirty="0" smtClean="0"/>
          </a:p>
          <a:p>
            <a:pPr>
              <a:buNone/>
            </a:pPr>
            <a:r>
              <a:rPr lang="en-US" sz="2000" b="1" dirty="0" smtClean="0"/>
              <a:t>memory: C</a:t>
            </a:r>
            <a:r>
              <a:rPr lang="en-US" sz="2000" dirty="0" smtClean="0"/>
              <a:t>ontrols the point at which MIP tree nodes are written to disk. Whenever node storage exceeds the specified value (in </a:t>
            </a:r>
            <a:r>
              <a:rPr lang="en-US" sz="2000" dirty="0" err="1" smtClean="0"/>
              <a:t>GBytes</a:t>
            </a:r>
            <a:r>
              <a:rPr lang="en-US" sz="2000" dirty="0" smtClean="0"/>
              <a:t>), nodes are written to disk.</a:t>
            </a:r>
            <a:endParaRPr lang="en-US" sz="2000" b="1" dirty="0" smtClean="0"/>
          </a:p>
          <a:p>
            <a:pPr>
              <a:buNone/>
            </a:pPr>
            <a:r>
              <a:rPr lang="en-US" sz="2000" b="1" dirty="0" smtClean="0"/>
              <a:t>path: </a:t>
            </a:r>
            <a:r>
              <a:rPr lang="en-US" sz="2000" dirty="0" smtClean="0"/>
              <a:t>Determines the directory into which nodes are written when node memory usage exceeds the specified </a:t>
            </a:r>
            <a:r>
              <a:rPr lang="en-US" sz="2000" i="1" dirty="0" err="1" smtClean="0"/>
              <a:t>NodefileStart</a:t>
            </a:r>
            <a:r>
              <a:rPr lang="en-US" sz="2000" dirty="0" smtClean="0"/>
              <a:t> value.</a:t>
            </a:r>
          </a:p>
          <a:p>
            <a:pPr>
              <a:buNone/>
            </a:pPr>
            <a:r>
              <a:rPr lang="en-US" altLang="zh-TW" sz="2000" dirty="0" smtClean="0">
                <a:solidFill>
                  <a:srgbClr val="FF0000"/>
                </a:solidFill>
              </a:rPr>
              <a:t>Note: </a:t>
            </a:r>
            <a:r>
              <a:rPr lang="en-US" sz="2000" dirty="0" smtClean="0">
                <a:solidFill>
                  <a:srgbClr val="FF0000"/>
                </a:solidFill>
              </a:rPr>
              <a:t>this is much more efficient than relying on virtual memory !!</a:t>
            </a:r>
            <a:endParaRPr lang="zh-TW" altLang="en-US" sz="2000" dirty="0" smtClean="0">
              <a:solidFill>
                <a:srgbClr val="FF0000"/>
              </a:solidFill>
            </a:endParaRPr>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47</a:t>
            </a:fld>
            <a:endParaRPr lang="zh-TW" altLang="en-US" dirty="0"/>
          </a:p>
        </p:txBody>
      </p:sp>
      <p:sp>
        <p:nvSpPr>
          <p:cNvPr id="7" name="矩形 6"/>
          <p:cNvSpPr>
            <a:spLocks noChangeArrowheads="1"/>
          </p:cNvSpPr>
          <p:nvPr/>
        </p:nvSpPr>
        <p:spPr bwMode="auto">
          <a:xfrm>
            <a:off x="428596" y="4786322"/>
            <a:ext cx="8229600" cy="1631216"/>
          </a:xfrm>
          <a:prstGeom prst="rect">
            <a:avLst/>
          </a:prstGeom>
          <a:solidFill>
            <a:schemeClr val="bg1"/>
          </a:solidFill>
          <a:ln w="9525">
            <a:solidFill>
              <a:schemeClr val="tx1"/>
            </a:solidFill>
            <a:miter lim="800000"/>
            <a:headEnd/>
            <a:tailEnd/>
          </a:ln>
        </p:spPr>
        <p:txBody>
          <a:bodyPr>
            <a:spAutoFit/>
          </a:bodyPr>
          <a:lstStyle/>
          <a:p>
            <a:r>
              <a:rPr lang="en-US" altLang="zh-TW" sz="2000" dirty="0">
                <a:solidFill>
                  <a:srgbClr val="006600"/>
                </a:solidFill>
                <a:latin typeface="Times New Roman" pitchFamily="18" charset="0"/>
                <a:ea typeface="標楷體" pitchFamily="65" charset="-120"/>
                <a:cs typeface="Times New Roman" pitchFamily="18" charset="0"/>
              </a:rPr>
              <a:t>//6. Optimize the </a:t>
            </a:r>
            <a:r>
              <a:rPr lang="en-US" altLang="zh-TW" sz="2000" dirty="0" smtClean="0">
                <a:solidFill>
                  <a:srgbClr val="006600"/>
                </a:solidFill>
                <a:latin typeface="Times New Roman" pitchFamily="18" charset="0"/>
                <a:ea typeface="標楷體" pitchFamily="65" charset="-120"/>
                <a:cs typeface="Times New Roman" pitchFamily="18" charset="0"/>
              </a:rPr>
              <a:t>model</a:t>
            </a:r>
          </a:p>
          <a:p>
            <a:r>
              <a:rPr lang="en-US" altLang="zh-TW" sz="2000" dirty="0" err="1" smtClean="0">
                <a:solidFill>
                  <a:srgbClr val="0000FF"/>
                </a:solidFill>
                <a:latin typeface="Times New Roman" pitchFamily="18" charset="0"/>
                <a:cs typeface="Times New Roman" pitchFamily="18" charset="0"/>
              </a:rPr>
              <a:t>GRBEnv</a:t>
            </a:r>
            <a:r>
              <a:rPr lang="en-US" altLang="zh-TW" sz="2000" dirty="0" smtClean="0">
                <a:latin typeface="Times New Roman" pitchFamily="18" charset="0"/>
                <a:cs typeface="Times New Roman" pitchFamily="18" charset="0"/>
              </a:rPr>
              <a:t> </a:t>
            </a:r>
            <a:r>
              <a:rPr lang="en-US" altLang="zh-TW" sz="2000" dirty="0" err="1" smtClean="0">
                <a:latin typeface="Times New Roman" pitchFamily="18" charset="0"/>
                <a:cs typeface="Times New Roman" pitchFamily="18" charset="0"/>
              </a:rPr>
              <a:t>modelEnv</a:t>
            </a:r>
            <a:r>
              <a:rPr lang="en-US" altLang="zh-TW" sz="2000" dirty="0" smtClean="0">
                <a:latin typeface="Times New Roman" pitchFamily="18" charset="0"/>
                <a:cs typeface="Times New Roman" pitchFamily="18" charset="0"/>
              </a:rPr>
              <a:t> = </a:t>
            </a:r>
            <a:r>
              <a:rPr lang="en-US" altLang="zh-TW" sz="2000" dirty="0" err="1" smtClean="0">
                <a:latin typeface="Times New Roman" pitchFamily="18" charset="0"/>
                <a:cs typeface="Times New Roman" pitchFamily="18" charset="0"/>
              </a:rPr>
              <a:t>model.getEnv</a:t>
            </a:r>
            <a:r>
              <a:rPr lang="en-US" altLang="zh-TW" sz="2000" dirty="0" smtClean="0">
                <a:latin typeface="Times New Roman" pitchFamily="18" charset="0"/>
                <a:cs typeface="Times New Roman" pitchFamily="18" charset="0"/>
              </a:rPr>
              <a:t>();</a:t>
            </a:r>
          </a:p>
          <a:p>
            <a:r>
              <a:rPr lang="en-US" altLang="zh-TW" sz="2000" dirty="0" err="1" smtClean="0">
                <a:latin typeface="Times New Roman" pitchFamily="18" charset="0"/>
                <a:cs typeface="Times New Roman" pitchFamily="18" charset="0"/>
              </a:rPr>
              <a:t>modelEnv.set</a:t>
            </a:r>
            <a:r>
              <a:rPr lang="en-US" altLang="zh-TW" sz="2000" dirty="0" smtClean="0">
                <a:latin typeface="Times New Roman" pitchFamily="18" charset="0"/>
                <a:cs typeface="Times New Roman" pitchFamily="18" charset="0"/>
              </a:rPr>
              <a:t>(</a:t>
            </a:r>
            <a:r>
              <a:rPr lang="en-US" altLang="zh-TW" sz="2000" dirty="0" smtClean="0">
                <a:solidFill>
                  <a:srgbClr val="0000FF"/>
                </a:solidFill>
                <a:latin typeface="Times New Roman" pitchFamily="18" charset="0"/>
                <a:cs typeface="Times New Roman" pitchFamily="18" charset="0"/>
              </a:rPr>
              <a:t>GRB_DoubleParam_NodefileStart</a:t>
            </a:r>
            <a:r>
              <a:rPr lang="en-US" altLang="zh-TW" sz="2000" dirty="0" smtClean="0">
                <a:latin typeface="Times New Roman" pitchFamily="18" charset="0"/>
                <a:cs typeface="Times New Roman" pitchFamily="18" charset="0"/>
              </a:rPr>
              <a:t>,0.1);</a:t>
            </a:r>
          </a:p>
          <a:p>
            <a:r>
              <a:rPr lang="en-US" altLang="zh-TW" sz="2000" dirty="0" err="1" smtClean="0">
                <a:latin typeface="Times New Roman" pitchFamily="18" charset="0"/>
                <a:cs typeface="Times New Roman" pitchFamily="18" charset="0"/>
              </a:rPr>
              <a:t>modelEnv.set</a:t>
            </a:r>
            <a:r>
              <a:rPr lang="en-US" altLang="zh-TW" sz="2000" dirty="0" smtClean="0">
                <a:latin typeface="Times New Roman" pitchFamily="18" charset="0"/>
                <a:cs typeface="Times New Roman" pitchFamily="18" charset="0"/>
              </a:rPr>
              <a:t>(</a:t>
            </a:r>
            <a:r>
              <a:rPr lang="en-US" altLang="zh-TW" sz="2000" dirty="0" err="1" smtClean="0">
                <a:solidFill>
                  <a:srgbClr val="0000FF"/>
                </a:solidFill>
                <a:latin typeface="Times New Roman" pitchFamily="18" charset="0"/>
                <a:cs typeface="Times New Roman" pitchFamily="18" charset="0"/>
              </a:rPr>
              <a:t>GRB_StringParam_NodefileDir</a:t>
            </a:r>
            <a:r>
              <a:rPr lang="en-US" altLang="zh-TW" sz="2000" dirty="0" err="1" smtClean="0">
                <a:latin typeface="Times New Roman" pitchFamily="18" charset="0"/>
                <a:cs typeface="Times New Roman" pitchFamily="18" charset="0"/>
              </a:rPr>
              <a:t>,"G</a:t>
            </a:r>
            <a:r>
              <a:rPr lang="en-US" altLang="zh-TW" sz="2000" dirty="0" smtClean="0">
                <a:latin typeface="Times New Roman" pitchFamily="18" charset="0"/>
                <a:cs typeface="Times New Roman" pitchFamily="18" charset="0"/>
              </a:rPr>
              <a:t>://</a:t>
            </a:r>
            <a:r>
              <a:rPr lang="en-US" altLang="zh-TW" sz="2000" dirty="0" err="1" smtClean="0">
                <a:latin typeface="Times New Roman" pitchFamily="18" charset="0"/>
                <a:cs typeface="Times New Roman" pitchFamily="18" charset="0"/>
              </a:rPr>
              <a:t>GRBStore</a:t>
            </a:r>
            <a:r>
              <a:rPr lang="en-US" altLang="zh-TW" sz="2000" dirty="0" smtClean="0">
                <a:latin typeface="Times New Roman" pitchFamily="18" charset="0"/>
                <a:cs typeface="Times New Roman" pitchFamily="18" charset="0"/>
              </a:rPr>
              <a:t>");</a:t>
            </a:r>
          </a:p>
          <a:p>
            <a:r>
              <a:rPr lang="en-US" altLang="zh-TW" sz="2000" dirty="0" err="1" smtClean="0">
                <a:solidFill>
                  <a:srgbClr val="0000FF"/>
                </a:solidFill>
                <a:latin typeface="Times New Roman" pitchFamily="18" charset="0"/>
                <a:ea typeface="標楷體" pitchFamily="65" charset="-120"/>
                <a:cs typeface="Times New Roman" pitchFamily="18" charset="0"/>
              </a:rPr>
              <a:t>model.optimize</a:t>
            </a:r>
            <a:r>
              <a:rPr lang="en-US" altLang="zh-TW" sz="2000" dirty="0">
                <a:latin typeface="Times New Roman" pitchFamily="18" charset="0"/>
                <a:ea typeface="標楷體" pitchFamily="65" charset="-120"/>
                <a:cs typeface="Times New Roman" pitchFamily="18" charset="0"/>
              </a:rPr>
              <a:t>();</a:t>
            </a:r>
            <a:endParaRPr lang="zh-TW" altLang="en-US" sz="2000" dirty="0">
              <a:latin typeface="Times New Roman" pitchFamily="18" charset="0"/>
              <a:ea typeface="標楷體" pitchFamily="65" charset="-12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Attributes</a:t>
            </a:r>
            <a:r>
              <a:rPr lang="en-US" altLang="zh-TW" sz="2000" dirty="0" smtClean="0"/>
              <a:t> </a:t>
            </a:r>
            <a:r>
              <a:rPr lang="en-US" altLang="zh-TW" sz="2400" dirty="0" smtClean="0"/>
              <a:t>(1/1) </a:t>
            </a:r>
            <a:r>
              <a:rPr lang="en-US" altLang="zh-TW" dirty="0" smtClean="0"/>
              <a:t>– </a:t>
            </a:r>
            <a:r>
              <a:rPr lang="en-US" altLang="zh-TW" sz="3200" dirty="0" smtClean="0"/>
              <a:t>Runtime and Bound</a:t>
            </a:r>
            <a:endParaRPr lang="zh-TW" altLang="en-US" sz="3200" dirty="0"/>
          </a:p>
        </p:txBody>
      </p:sp>
      <p:sp>
        <p:nvSpPr>
          <p:cNvPr id="3" name="內容版面配置區 2"/>
          <p:cNvSpPr>
            <a:spLocks noGrp="1"/>
          </p:cNvSpPr>
          <p:nvPr>
            <p:ph idx="1"/>
          </p:nvPr>
        </p:nvSpPr>
        <p:spPr/>
        <p:txBody>
          <a:bodyPr>
            <a:normAutofit/>
          </a:bodyPr>
          <a:lstStyle/>
          <a:p>
            <a:r>
              <a:rPr lang="en-US" altLang="zh-TW" sz="2000" dirty="0" smtClean="0"/>
              <a:t>Obtain the solving time </a:t>
            </a:r>
            <a:r>
              <a:rPr lang="en-US" sz="2000" dirty="0" smtClean="0"/>
              <a:t>(in seconds) for most recent optimization.</a:t>
            </a:r>
            <a:endParaRPr lang="en-US" altLang="zh-TW" sz="2000" dirty="0" smtClean="0"/>
          </a:p>
          <a:p>
            <a:pPr>
              <a:buNone/>
            </a:pPr>
            <a:r>
              <a:rPr lang="en-US" altLang="zh-TW" sz="2000" b="1" dirty="0" err="1" smtClean="0">
                <a:solidFill>
                  <a:srgbClr val="E26804"/>
                </a:solidFill>
              </a:rPr>
              <a:t>ModelName</a:t>
            </a:r>
            <a:r>
              <a:rPr lang="en-US" altLang="zh-TW" sz="2000" b="1" dirty="0" err="1" smtClean="0"/>
              <a:t>.</a:t>
            </a:r>
            <a:r>
              <a:rPr lang="en-US" altLang="zh-TW" sz="2000" b="1" dirty="0" err="1" smtClean="0">
                <a:solidFill>
                  <a:srgbClr val="0000FF"/>
                </a:solidFill>
              </a:rPr>
              <a:t>get</a:t>
            </a:r>
            <a:r>
              <a:rPr lang="en-US" altLang="zh-TW" sz="2000" b="1" dirty="0" smtClean="0">
                <a:solidFill>
                  <a:srgbClr val="0000FF"/>
                </a:solidFill>
                <a:ea typeface="新細明體" pitchFamily="18" charset="-120"/>
                <a:cs typeface="Courier New" pitchFamily="49" charset="0"/>
              </a:rPr>
              <a:t>(</a:t>
            </a:r>
            <a:r>
              <a:rPr lang="en-US" altLang="zh-TW" sz="2000" b="1" dirty="0" err="1" smtClean="0">
                <a:solidFill>
                  <a:srgbClr val="0000FF"/>
                </a:solidFill>
              </a:rPr>
              <a:t>GRB_DoubleAttr_Runtime</a:t>
            </a:r>
            <a:r>
              <a:rPr lang="en-US" altLang="zh-TW" sz="2000" b="1" dirty="0" smtClean="0">
                <a:solidFill>
                  <a:srgbClr val="0000FF"/>
                </a:solidFill>
                <a:ea typeface="新細明體" pitchFamily="18" charset="-120"/>
                <a:cs typeface="Courier New" pitchFamily="49" charset="0"/>
              </a:rPr>
              <a:t>);</a:t>
            </a:r>
          </a:p>
          <a:p>
            <a:pPr>
              <a:buNone/>
            </a:pPr>
            <a:r>
              <a:rPr lang="en-US" altLang="zh-TW" sz="2000" b="1" dirty="0" smtClean="0"/>
              <a:t>double</a:t>
            </a:r>
            <a:r>
              <a:rPr lang="en-US" altLang="zh-TW" sz="2000" dirty="0" smtClean="0"/>
              <a:t> Runtime = </a:t>
            </a:r>
            <a:r>
              <a:rPr lang="en-US" altLang="zh-TW" sz="2000" dirty="0" err="1" smtClean="0"/>
              <a:t>model.</a:t>
            </a:r>
            <a:r>
              <a:rPr lang="en-US" altLang="zh-TW" sz="2000" dirty="0" err="1" smtClean="0">
                <a:solidFill>
                  <a:srgbClr val="0000FF"/>
                </a:solidFill>
              </a:rPr>
              <a:t>get</a:t>
            </a:r>
            <a:r>
              <a:rPr lang="en-US" altLang="zh-TW" sz="2000" dirty="0" smtClean="0"/>
              <a:t>(</a:t>
            </a:r>
            <a:r>
              <a:rPr lang="en-US" altLang="zh-TW" sz="2000" dirty="0" err="1" smtClean="0">
                <a:solidFill>
                  <a:srgbClr val="0000FF"/>
                </a:solidFill>
              </a:rPr>
              <a:t>GRB_DoubleAttr_Runtime</a:t>
            </a:r>
            <a:r>
              <a:rPr lang="en-US" altLang="zh-TW" sz="2000" dirty="0" smtClean="0"/>
              <a:t>);</a:t>
            </a:r>
          </a:p>
          <a:p>
            <a:pPr>
              <a:buNone/>
            </a:pPr>
            <a:endParaRPr lang="en-US" altLang="zh-TW" sz="2000" dirty="0" smtClean="0"/>
          </a:p>
          <a:p>
            <a:pPr>
              <a:buNone/>
            </a:pPr>
            <a:endParaRPr lang="en-US" altLang="zh-TW" sz="2000" dirty="0" smtClean="0"/>
          </a:p>
          <a:p>
            <a:pPr>
              <a:buNone/>
            </a:pPr>
            <a:endParaRPr lang="en-US" altLang="zh-TW" sz="2000" dirty="0" smtClean="0"/>
          </a:p>
          <a:p>
            <a:r>
              <a:rPr lang="en-US" altLang="zh-TW" sz="2000" dirty="0" smtClean="0"/>
              <a:t>Obtain the best </a:t>
            </a:r>
            <a:r>
              <a:rPr lang="en-US" sz="2000" dirty="0" smtClean="0"/>
              <a:t>bound on current solution (lower bound for minimization, upper bound for maximization).</a:t>
            </a:r>
            <a:endParaRPr lang="en-US" altLang="zh-TW" sz="2000" dirty="0" smtClean="0"/>
          </a:p>
          <a:p>
            <a:pPr>
              <a:buNone/>
            </a:pPr>
            <a:r>
              <a:rPr lang="en-US" altLang="zh-TW" sz="2000" b="1" dirty="0" err="1" smtClean="0">
                <a:solidFill>
                  <a:srgbClr val="E26804"/>
                </a:solidFill>
              </a:rPr>
              <a:t>ModelName</a:t>
            </a:r>
            <a:r>
              <a:rPr lang="en-US" altLang="zh-TW" sz="2000" b="1" dirty="0" err="1" smtClean="0"/>
              <a:t>.</a:t>
            </a:r>
            <a:r>
              <a:rPr lang="en-US" altLang="zh-TW" sz="2000" b="1" dirty="0" err="1" smtClean="0">
                <a:solidFill>
                  <a:srgbClr val="0000FF"/>
                </a:solidFill>
              </a:rPr>
              <a:t>get</a:t>
            </a:r>
            <a:r>
              <a:rPr lang="en-US" altLang="zh-TW" sz="2000" b="1" dirty="0" smtClean="0">
                <a:solidFill>
                  <a:srgbClr val="0000FF"/>
                </a:solidFill>
                <a:ea typeface="新細明體" pitchFamily="18" charset="-120"/>
                <a:cs typeface="Courier New" pitchFamily="49" charset="0"/>
              </a:rPr>
              <a:t>(</a:t>
            </a:r>
            <a:r>
              <a:rPr lang="en-US" altLang="zh-TW" sz="2000" b="1" dirty="0" err="1" smtClean="0">
                <a:solidFill>
                  <a:srgbClr val="0000FF"/>
                </a:solidFill>
              </a:rPr>
              <a:t>GRB_DoubleAttr_ObjBound</a:t>
            </a:r>
            <a:r>
              <a:rPr lang="en-US" altLang="zh-TW" sz="2000" b="1" dirty="0" smtClean="0">
                <a:solidFill>
                  <a:srgbClr val="0000FF"/>
                </a:solidFill>
                <a:ea typeface="新細明體" pitchFamily="18" charset="-120"/>
                <a:cs typeface="Courier New" pitchFamily="49" charset="0"/>
              </a:rPr>
              <a:t>);</a:t>
            </a:r>
          </a:p>
          <a:p>
            <a:pPr>
              <a:buNone/>
            </a:pPr>
            <a:r>
              <a:rPr lang="en-US" altLang="zh-TW" sz="2000" b="1" dirty="0" smtClean="0"/>
              <a:t>double</a:t>
            </a:r>
            <a:r>
              <a:rPr lang="en-US" altLang="zh-TW" sz="2000" dirty="0" smtClean="0"/>
              <a:t> bound = </a:t>
            </a:r>
            <a:r>
              <a:rPr lang="en-US" altLang="zh-TW" sz="2000" dirty="0" err="1" smtClean="0"/>
              <a:t>model.</a:t>
            </a:r>
            <a:r>
              <a:rPr lang="en-US" altLang="zh-TW" sz="2000" dirty="0" err="1" smtClean="0">
                <a:solidFill>
                  <a:srgbClr val="0000FF"/>
                </a:solidFill>
              </a:rPr>
              <a:t>get</a:t>
            </a:r>
            <a:r>
              <a:rPr lang="en-US" altLang="zh-TW" sz="2000" dirty="0" smtClean="0"/>
              <a:t>(</a:t>
            </a:r>
            <a:r>
              <a:rPr lang="en-US" altLang="zh-TW" sz="2000" dirty="0" err="1" smtClean="0">
                <a:solidFill>
                  <a:srgbClr val="0000FF"/>
                </a:solidFill>
              </a:rPr>
              <a:t>GRB_DoubleAttr_ObjBound</a:t>
            </a:r>
            <a:r>
              <a:rPr lang="en-US" altLang="zh-TW" sz="2000" dirty="0" smtClean="0"/>
              <a:t>);</a:t>
            </a:r>
          </a:p>
          <a:p>
            <a:endParaRPr lang="en-US" sz="2000" dirty="0" smtClean="0"/>
          </a:p>
          <a:p>
            <a:pPr>
              <a:buNone/>
            </a:pPr>
            <a:endParaRPr lang="zh-TW" altLang="en-US" sz="2000"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48</a:t>
            </a:fld>
            <a:endParaRPr lang="zh-TW" altLang="en-US" dirty="0"/>
          </a:p>
        </p:txBody>
      </p:sp>
      <p:sp>
        <p:nvSpPr>
          <p:cNvPr id="6" name="矩形 5"/>
          <p:cNvSpPr>
            <a:spLocks noChangeArrowheads="1"/>
          </p:cNvSpPr>
          <p:nvPr/>
        </p:nvSpPr>
        <p:spPr bwMode="auto">
          <a:xfrm>
            <a:off x="357158" y="2928934"/>
            <a:ext cx="8229600" cy="1015663"/>
          </a:xfrm>
          <a:prstGeom prst="rect">
            <a:avLst/>
          </a:prstGeom>
          <a:solidFill>
            <a:schemeClr val="bg1"/>
          </a:solidFill>
          <a:ln w="9525">
            <a:solidFill>
              <a:schemeClr val="tx1"/>
            </a:solidFill>
            <a:miter lim="800000"/>
            <a:headEnd/>
            <a:tailEnd/>
          </a:ln>
        </p:spPr>
        <p:txBody>
          <a:bodyPr>
            <a:spAutoFit/>
          </a:bodyPr>
          <a:lstStyle/>
          <a:p>
            <a:pPr>
              <a:defRPr/>
            </a:pPr>
            <a:r>
              <a:rPr lang="en-US" altLang="zh-TW" sz="2000" dirty="0" smtClean="0">
                <a:solidFill>
                  <a:srgbClr val="006600"/>
                </a:solidFill>
                <a:latin typeface="Times New Roman" pitchFamily="18" charset="0"/>
                <a:cs typeface="Times New Roman" pitchFamily="18" charset="0"/>
              </a:rPr>
              <a:t>//7.Output the elapsed time</a:t>
            </a:r>
            <a:endParaRPr lang="zh-TW" altLang="en-US" sz="2000" dirty="0" smtClean="0">
              <a:solidFill>
                <a:srgbClr val="006600"/>
              </a:solidFill>
              <a:latin typeface="Times New Roman" pitchFamily="18" charset="0"/>
              <a:cs typeface="Times New Roman" pitchFamily="18" charset="0"/>
            </a:endParaRPr>
          </a:p>
          <a:p>
            <a:pPr>
              <a:defRPr/>
            </a:pPr>
            <a:r>
              <a:rPr lang="en-US" altLang="zh-TW" sz="2000" b="1" dirty="0" smtClean="0">
                <a:latin typeface="Times New Roman" pitchFamily="18" charset="0"/>
                <a:cs typeface="Times New Roman" pitchFamily="18" charset="0"/>
              </a:rPr>
              <a:t>double</a:t>
            </a:r>
            <a:r>
              <a:rPr lang="en-US" altLang="zh-TW" sz="2000" dirty="0" smtClean="0">
                <a:latin typeface="Times New Roman" pitchFamily="18" charset="0"/>
                <a:cs typeface="Times New Roman" pitchFamily="18" charset="0"/>
              </a:rPr>
              <a:t> Runtime = </a:t>
            </a:r>
            <a:r>
              <a:rPr lang="en-US" altLang="zh-TW" sz="2000" dirty="0" err="1" smtClean="0">
                <a:latin typeface="Times New Roman" pitchFamily="18" charset="0"/>
                <a:cs typeface="Times New Roman" pitchFamily="18" charset="0"/>
              </a:rPr>
              <a:t>model.</a:t>
            </a:r>
            <a:r>
              <a:rPr lang="en-US" altLang="zh-TW" sz="2000" dirty="0" err="1" smtClean="0">
                <a:solidFill>
                  <a:srgbClr val="0000FF"/>
                </a:solidFill>
                <a:latin typeface="Times New Roman" pitchFamily="18" charset="0"/>
                <a:cs typeface="Times New Roman" pitchFamily="18" charset="0"/>
              </a:rPr>
              <a:t>get</a:t>
            </a:r>
            <a:r>
              <a:rPr lang="en-US" altLang="zh-TW" sz="2000" dirty="0" smtClean="0">
                <a:latin typeface="Times New Roman" pitchFamily="18" charset="0"/>
                <a:cs typeface="Times New Roman" pitchFamily="18" charset="0"/>
              </a:rPr>
              <a:t>(</a:t>
            </a:r>
            <a:r>
              <a:rPr lang="en-US" altLang="zh-TW" sz="2000" dirty="0" err="1" smtClean="0">
                <a:solidFill>
                  <a:srgbClr val="0000FF"/>
                </a:solidFill>
                <a:latin typeface="Times New Roman" pitchFamily="18" charset="0"/>
                <a:cs typeface="Times New Roman" pitchFamily="18" charset="0"/>
              </a:rPr>
              <a:t>GRB_DoubleAttr_Runtime</a:t>
            </a:r>
            <a:r>
              <a:rPr lang="en-US" altLang="zh-TW" sz="2000" dirty="0" smtClean="0">
                <a:latin typeface="Times New Roman" pitchFamily="18" charset="0"/>
                <a:cs typeface="Times New Roman" pitchFamily="18" charset="0"/>
              </a:rPr>
              <a:t>);</a:t>
            </a:r>
          </a:p>
          <a:p>
            <a:pPr>
              <a:defRPr/>
            </a:pPr>
            <a:r>
              <a:rPr lang="en-US" altLang="zh-TW" sz="2000" dirty="0" err="1" smtClean="0">
                <a:latin typeface="Times New Roman" pitchFamily="18" charset="0"/>
                <a:cs typeface="Times New Roman" pitchFamily="18" charset="0"/>
              </a:rPr>
              <a:t>cout</a:t>
            </a:r>
            <a:r>
              <a:rPr lang="en-US" altLang="zh-TW" sz="2000" dirty="0" smtClean="0">
                <a:latin typeface="Times New Roman" pitchFamily="18" charset="0"/>
                <a:cs typeface="Times New Roman" pitchFamily="18" charset="0"/>
              </a:rPr>
              <a:t>&lt;&lt;“elapsed time= "&lt;&lt;</a:t>
            </a:r>
            <a:r>
              <a:rPr lang="en-US" altLang="zh-TW" sz="2000" dirty="0" smtClean="0">
                <a:solidFill>
                  <a:prstClr val="black"/>
                </a:solidFill>
                <a:latin typeface="Times New Roman" pitchFamily="18" charset="0"/>
                <a:cs typeface="Times New Roman" pitchFamily="18" charset="0"/>
              </a:rPr>
              <a:t> Runtime </a:t>
            </a:r>
            <a:r>
              <a:rPr lang="en-US" altLang="zh-TW" sz="2000" dirty="0" smtClean="0">
                <a:latin typeface="Times New Roman" pitchFamily="18" charset="0"/>
                <a:cs typeface="Times New Roman" pitchFamily="18" charset="0"/>
              </a:rPr>
              <a:t>&lt;&lt;</a:t>
            </a:r>
            <a:r>
              <a:rPr lang="en-US" altLang="zh-TW" sz="2000" dirty="0" err="1" smtClean="0">
                <a:latin typeface="Times New Roman" pitchFamily="18" charset="0"/>
                <a:cs typeface="Times New Roman" pitchFamily="18" charset="0"/>
              </a:rPr>
              <a:t>endl</a:t>
            </a:r>
            <a:r>
              <a:rPr lang="en-US" altLang="zh-TW" sz="2000" dirty="0" smtClean="0">
                <a:latin typeface="Times New Roman" pitchFamily="18" charset="0"/>
                <a:cs typeface="Times New Roman" pitchFamily="18" charset="0"/>
              </a:rPr>
              <a:t>;</a:t>
            </a:r>
            <a:endParaRPr lang="en-US" altLang="zh-TW" sz="2000" dirty="0">
              <a:latin typeface="Times New Roman" pitchFamily="18" charset="0"/>
              <a:cs typeface="Times New Roman" pitchFamily="18" charset="0"/>
            </a:endParaRPr>
          </a:p>
        </p:txBody>
      </p:sp>
      <p:sp>
        <p:nvSpPr>
          <p:cNvPr id="7" name="矩形 6"/>
          <p:cNvSpPr>
            <a:spLocks noChangeArrowheads="1"/>
          </p:cNvSpPr>
          <p:nvPr/>
        </p:nvSpPr>
        <p:spPr bwMode="auto">
          <a:xfrm>
            <a:off x="357158" y="5429264"/>
            <a:ext cx="8229600" cy="1015663"/>
          </a:xfrm>
          <a:prstGeom prst="rect">
            <a:avLst/>
          </a:prstGeom>
          <a:solidFill>
            <a:schemeClr val="bg1"/>
          </a:solidFill>
          <a:ln w="9525">
            <a:solidFill>
              <a:schemeClr val="tx1"/>
            </a:solidFill>
            <a:miter lim="800000"/>
            <a:headEnd/>
            <a:tailEnd/>
          </a:ln>
        </p:spPr>
        <p:txBody>
          <a:bodyPr>
            <a:spAutoFit/>
          </a:bodyPr>
          <a:lstStyle/>
          <a:p>
            <a:pPr>
              <a:defRPr/>
            </a:pPr>
            <a:r>
              <a:rPr lang="en-US" altLang="zh-TW" sz="2000" dirty="0" smtClean="0">
                <a:solidFill>
                  <a:srgbClr val="006600"/>
                </a:solidFill>
                <a:latin typeface="Times New Roman" pitchFamily="18" charset="0"/>
                <a:cs typeface="Times New Roman" pitchFamily="18" charset="0"/>
              </a:rPr>
              <a:t>//7.Output the lower bound (minimization problem)</a:t>
            </a:r>
            <a:endParaRPr lang="zh-TW" altLang="en-US" sz="2000" dirty="0" smtClean="0">
              <a:solidFill>
                <a:srgbClr val="006600"/>
              </a:solidFill>
              <a:latin typeface="Times New Roman" pitchFamily="18" charset="0"/>
              <a:cs typeface="Times New Roman" pitchFamily="18" charset="0"/>
            </a:endParaRPr>
          </a:p>
          <a:p>
            <a:pPr>
              <a:defRPr/>
            </a:pPr>
            <a:r>
              <a:rPr lang="en-US" altLang="zh-TW" sz="2000" b="1" dirty="0" smtClean="0">
                <a:latin typeface="Times New Roman" pitchFamily="18" charset="0"/>
                <a:cs typeface="Times New Roman" pitchFamily="18" charset="0"/>
              </a:rPr>
              <a:t>double</a:t>
            </a:r>
            <a:r>
              <a:rPr lang="en-US" altLang="zh-TW" sz="2000" dirty="0" smtClean="0">
                <a:latin typeface="Times New Roman" pitchFamily="18" charset="0"/>
                <a:cs typeface="Times New Roman" pitchFamily="18" charset="0"/>
              </a:rPr>
              <a:t> </a:t>
            </a:r>
            <a:r>
              <a:rPr lang="en-US" altLang="zh-TW" sz="2000" dirty="0" err="1" smtClean="0">
                <a:latin typeface="Times New Roman" pitchFamily="18" charset="0"/>
                <a:cs typeface="Times New Roman" pitchFamily="18" charset="0"/>
              </a:rPr>
              <a:t>LBound</a:t>
            </a:r>
            <a:r>
              <a:rPr lang="en-US" altLang="zh-TW" sz="2000" dirty="0" smtClean="0">
                <a:latin typeface="Times New Roman" pitchFamily="18" charset="0"/>
                <a:cs typeface="Times New Roman" pitchFamily="18" charset="0"/>
              </a:rPr>
              <a:t> = </a:t>
            </a:r>
            <a:r>
              <a:rPr lang="en-US" altLang="zh-TW" sz="2000" dirty="0" err="1" smtClean="0">
                <a:latin typeface="Times New Roman" pitchFamily="18" charset="0"/>
                <a:cs typeface="Times New Roman" pitchFamily="18" charset="0"/>
              </a:rPr>
              <a:t>model.</a:t>
            </a:r>
            <a:r>
              <a:rPr lang="en-US" altLang="zh-TW" sz="2000" dirty="0" err="1" smtClean="0">
                <a:solidFill>
                  <a:srgbClr val="0000FF"/>
                </a:solidFill>
                <a:latin typeface="Times New Roman" pitchFamily="18" charset="0"/>
                <a:cs typeface="Times New Roman" pitchFamily="18" charset="0"/>
              </a:rPr>
              <a:t>get</a:t>
            </a:r>
            <a:r>
              <a:rPr lang="en-US" altLang="zh-TW" sz="2000" dirty="0" smtClean="0">
                <a:latin typeface="Times New Roman" pitchFamily="18" charset="0"/>
                <a:cs typeface="Times New Roman" pitchFamily="18" charset="0"/>
              </a:rPr>
              <a:t>(</a:t>
            </a:r>
            <a:r>
              <a:rPr lang="en-US" altLang="zh-TW" sz="2000" dirty="0" err="1" smtClean="0">
                <a:solidFill>
                  <a:srgbClr val="0000FF"/>
                </a:solidFill>
                <a:latin typeface="Times New Roman" pitchFamily="18" charset="0"/>
                <a:cs typeface="Times New Roman" pitchFamily="18" charset="0"/>
              </a:rPr>
              <a:t>GRB_DoubleAttr_ObjBound</a:t>
            </a:r>
            <a:r>
              <a:rPr lang="en-US" altLang="zh-TW" sz="2000" dirty="0" smtClean="0">
                <a:latin typeface="Times New Roman" pitchFamily="18" charset="0"/>
                <a:cs typeface="Times New Roman" pitchFamily="18" charset="0"/>
              </a:rPr>
              <a:t>);</a:t>
            </a:r>
          </a:p>
          <a:p>
            <a:pPr>
              <a:defRPr/>
            </a:pPr>
            <a:r>
              <a:rPr lang="en-US" altLang="zh-TW" sz="2000" dirty="0" err="1" smtClean="0">
                <a:latin typeface="Times New Roman" pitchFamily="18" charset="0"/>
                <a:cs typeface="Times New Roman" pitchFamily="18" charset="0"/>
              </a:rPr>
              <a:t>cout</a:t>
            </a:r>
            <a:r>
              <a:rPr lang="en-US" altLang="zh-TW" sz="2000" dirty="0" smtClean="0">
                <a:latin typeface="Times New Roman" pitchFamily="18" charset="0"/>
                <a:cs typeface="Times New Roman" pitchFamily="18" charset="0"/>
              </a:rPr>
              <a:t>&lt;&lt;“lower bound= "&lt;&lt;</a:t>
            </a:r>
            <a:r>
              <a:rPr lang="en-US" altLang="zh-TW" sz="2000" dirty="0" smtClean="0">
                <a:solidFill>
                  <a:prstClr val="black"/>
                </a:solidFill>
                <a:latin typeface="Times New Roman" pitchFamily="18" charset="0"/>
                <a:cs typeface="Times New Roman" pitchFamily="18" charset="0"/>
              </a:rPr>
              <a:t> </a:t>
            </a:r>
            <a:r>
              <a:rPr lang="en-US" altLang="zh-TW" sz="2000" dirty="0" err="1" smtClean="0">
                <a:solidFill>
                  <a:prstClr val="black"/>
                </a:solidFill>
                <a:latin typeface="Times New Roman" pitchFamily="18" charset="0"/>
                <a:cs typeface="Times New Roman" pitchFamily="18" charset="0"/>
              </a:rPr>
              <a:t>LBound</a:t>
            </a:r>
            <a:r>
              <a:rPr lang="en-US" altLang="zh-TW" sz="2000" dirty="0" smtClean="0">
                <a:solidFill>
                  <a:prstClr val="black"/>
                </a:solidFill>
                <a:latin typeface="Times New Roman" pitchFamily="18" charset="0"/>
                <a:cs typeface="Times New Roman" pitchFamily="18" charset="0"/>
              </a:rPr>
              <a:t> </a:t>
            </a:r>
            <a:r>
              <a:rPr lang="en-US" altLang="zh-TW" sz="2000" dirty="0" smtClean="0">
                <a:latin typeface="Times New Roman" pitchFamily="18" charset="0"/>
                <a:cs typeface="Times New Roman" pitchFamily="18" charset="0"/>
              </a:rPr>
              <a:t>&lt;&lt;</a:t>
            </a:r>
            <a:r>
              <a:rPr lang="en-US" altLang="zh-TW" sz="2000" dirty="0" err="1" smtClean="0">
                <a:latin typeface="Times New Roman" pitchFamily="18" charset="0"/>
                <a:cs typeface="Times New Roman" pitchFamily="18" charset="0"/>
              </a:rPr>
              <a:t>endl</a:t>
            </a:r>
            <a:r>
              <a:rPr lang="en-US" altLang="zh-TW" sz="2000" dirty="0" smtClean="0">
                <a:latin typeface="Times New Roman" pitchFamily="18" charset="0"/>
                <a:cs typeface="Times New Roman" pitchFamily="18" charset="0"/>
              </a:rPr>
              <a:t>;</a:t>
            </a:r>
            <a:endParaRPr lang="en-US" altLang="zh-TW" sz="2000" dirty="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a:buNone/>
            </a:pPr>
            <a:r>
              <a:rPr lang="en-US" altLang="zh-TW" sz="2400" dirty="0" smtClean="0"/>
              <a:t>Attributes for model, variable, constraints, etc:</a:t>
            </a:r>
          </a:p>
          <a:p>
            <a:pPr>
              <a:buNone/>
            </a:pPr>
            <a:r>
              <a:rPr lang="en-US" altLang="zh-TW" sz="2000" dirty="0" smtClean="0">
                <a:hlinkClick r:id="rId2"/>
              </a:rPr>
              <a:t>http://www.gurobi.com/doc/40/refman/node571.html#sec:Attributes</a:t>
            </a:r>
            <a:endParaRPr lang="en-US" altLang="zh-TW" sz="2000" dirty="0" smtClean="0"/>
          </a:p>
          <a:p>
            <a:pPr>
              <a:buNone/>
            </a:pPr>
            <a:r>
              <a:rPr lang="en-US" altLang="zh-TW" sz="2400" dirty="0" smtClean="0"/>
              <a:t>Parameters for solving scheme:</a:t>
            </a:r>
          </a:p>
          <a:p>
            <a:pPr>
              <a:buNone/>
            </a:pPr>
            <a:r>
              <a:rPr lang="en-US" altLang="zh-TW" sz="2000" dirty="0" smtClean="0">
                <a:hlinkClick r:id="rId3"/>
              </a:rPr>
              <a:t>http://www.gurobi.com/doc/40/refman/node572.html#sec:Parameters</a:t>
            </a:r>
            <a:endParaRPr lang="en-US" altLang="zh-TW" sz="2000" dirty="0" smtClean="0"/>
          </a:p>
          <a:p>
            <a:pPr>
              <a:buNone/>
            </a:pPr>
            <a:r>
              <a:rPr lang="en-US" altLang="zh-TW" sz="2400" dirty="0" smtClean="0"/>
              <a:t>Status codes for optimization:</a:t>
            </a:r>
            <a:endParaRPr lang="en-US" altLang="zh-TW" sz="2000" dirty="0" smtClean="0"/>
          </a:p>
          <a:p>
            <a:pPr>
              <a:buNone/>
            </a:pPr>
            <a:r>
              <a:rPr lang="en-US" sz="2000" dirty="0" smtClean="0">
                <a:hlinkClick r:id="rId4"/>
              </a:rPr>
              <a:t>http://www.gurobi.com/doc/40/refman/node576.html#sec:StatusCodes</a:t>
            </a:r>
            <a:endParaRPr lang="en-US" altLang="zh-TW" sz="2000" dirty="0" smtClean="0"/>
          </a:p>
          <a:p>
            <a:pPr>
              <a:buNone/>
            </a:pPr>
            <a:endParaRPr lang="zh-TW" altLang="en-US"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49</a:t>
            </a:fld>
            <a:endParaRPr lang="zh-TW" altLang="en-US" dirty="0"/>
          </a:p>
        </p:txBody>
      </p:sp>
      <p:pic>
        <p:nvPicPr>
          <p:cNvPr id="6" name="圖片 5" descr="pic.jpg"/>
          <p:cNvPicPr>
            <a:picLocks noChangeAspect="1"/>
          </p:cNvPicPr>
          <p:nvPr/>
        </p:nvPicPr>
        <p:blipFill>
          <a:blip r:embed="rId5" cstate="print">
            <a:clrChange>
              <a:clrFrom>
                <a:srgbClr val="FFFFFF"/>
              </a:clrFrom>
              <a:clrTo>
                <a:srgbClr val="FFFFFF">
                  <a:alpha val="0"/>
                </a:srgbClr>
              </a:clrTo>
            </a:clrChange>
          </a:blip>
          <a:stretch>
            <a:fillRect/>
          </a:stretch>
        </p:blipFill>
        <p:spPr>
          <a:xfrm>
            <a:off x="0" y="5157192"/>
            <a:ext cx="9144000" cy="1570457"/>
          </a:xfrm>
          <a:prstGeom prst="rect">
            <a:avLst/>
          </a:prstGeom>
        </p:spPr>
      </p:pic>
      <p:pic>
        <p:nvPicPr>
          <p:cNvPr id="7" name="圖片 6" descr="LogoG.jpg"/>
          <p:cNvPicPr>
            <a:picLocks noChangeAspect="1"/>
          </p:cNvPicPr>
          <p:nvPr/>
        </p:nvPicPr>
        <p:blipFill>
          <a:blip r:embed="rId6" cstate="print">
            <a:clrChange>
              <a:clrFrom>
                <a:srgbClr val="FFFFFF"/>
              </a:clrFrom>
              <a:clrTo>
                <a:srgbClr val="FFFFFF">
                  <a:alpha val="0"/>
                </a:srgbClr>
              </a:clrTo>
            </a:clrChange>
          </a:blip>
          <a:stretch>
            <a:fillRect/>
          </a:stretch>
        </p:blipFill>
        <p:spPr>
          <a:xfrm rot="1745250">
            <a:off x="7343067" y="4418503"/>
            <a:ext cx="1340168" cy="1330166"/>
          </a:xfrm>
          <a:prstGeom prst="rect">
            <a:avLst/>
          </a:prstGeom>
        </p:spPr>
      </p:pic>
      <p:sp>
        <p:nvSpPr>
          <p:cNvPr id="11" name="標題 10"/>
          <p:cNvSpPr>
            <a:spLocks noGrp="1"/>
          </p:cNvSpPr>
          <p:nvPr>
            <p:ph type="title"/>
          </p:nvPr>
        </p:nvSpPr>
        <p:spPr>
          <a:xfrm>
            <a:off x="457200" y="476672"/>
            <a:ext cx="8229600" cy="769441"/>
          </a:xfrm>
          <a:prstGeom prst="rect">
            <a:avLst/>
          </a:prstGeom>
        </p:spPr>
        <p:txBody>
          <a:bodyPr wrap="square">
            <a:spAutoFit/>
          </a:bodyPr>
          <a:lstStyle/>
          <a:p>
            <a:r>
              <a:rPr lang="en-US" altLang="zh-TW" sz="4400" dirty="0" smtClean="0">
                <a:ln>
                  <a:solidFill>
                    <a:srgbClr val="A54E07"/>
                  </a:solidFill>
                </a:ln>
                <a:solidFill>
                  <a:srgbClr val="FF6600"/>
                </a:solidFill>
                <a:effectLst>
                  <a:outerShdw blurRad="50800" dist="63500" dir="2700000" algn="tl" rotWithShape="0">
                    <a:prstClr val="black">
                      <a:alpha val="40000"/>
                    </a:prstClr>
                  </a:outerShdw>
                </a:effectLst>
                <a:latin typeface="Bauhaus 93" pitchFamily="82" charset="0"/>
              </a:rPr>
              <a:t>More Information</a:t>
            </a:r>
            <a:endParaRPr lang="zh-TW" altLang="en-US" sz="4400" dirty="0">
              <a:ln>
                <a:solidFill>
                  <a:srgbClr val="A54E07"/>
                </a:solidFill>
              </a:ln>
              <a:solidFill>
                <a:srgbClr val="FF6600"/>
              </a:solidFill>
              <a:effectLst>
                <a:outerShdw blurRad="50800" dist="63500" dir="2700000" algn="tl" rotWithShape="0">
                  <a:prstClr val="black">
                    <a:alpha val="40000"/>
                  </a:prstClr>
                </a:outerShdw>
              </a:effectLst>
              <a:latin typeface="Bauhaus 93"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 </a:t>
            </a:r>
            <a:r>
              <a:rPr lang="en-US" altLang="zh-TW" sz="2400" dirty="0" smtClean="0"/>
              <a:t>(3/4)</a:t>
            </a:r>
            <a:endParaRPr lang="zh-TW" altLang="en-US" sz="2400" dirty="0"/>
          </a:p>
        </p:txBody>
      </p:sp>
      <p:sp>
        <p:nvSpPr>
          <p:cNvPr id="3" name="內容版面配置區 2"/>
          <p:cNvSpPr>
            <a:spLocks noGrp="1"/>
          </p:cNvSpPr>
          <p:nvPr>
            <p:ph idx="1"/>
          </p:nvPr>
        </p:nvSpPr>
        <p:spPr/>
        <p:txBody>
          <a:bodyPr/>
          <a:lstStyle/>
          <a:p>
            <a:r>
              <a:rPr lang="en-US" altLang="zh-TW" dirty="0" err="1" smtClean="0"/>
              <a:t>Groubi</a:t>
            </a:r>
            <a:r>
              <a:rPr lang="en-US" altLang="zh-TW" dirty="0" smtClean="0"/>
              <a:t> supports most platforms including Windows, Linux, and Mac OS X. </a:t>
            </a:r>
          </a:p>
          <a:p>
            <a:r>
              <a:rPr lang="en-US" altLang="zh-TW" dirty="0" smtClean="0"/>
              <a:t>The platforms for Windows include</a:t>
            </a:r>
          </a:p>
          <a:p>
            <a:pPr lvl="1"/>
            <a:r>
              <a:rPr lang="en-US" altLang="zh-TW" b="1" dirty="0" smtClean="0">
                <a:solidFill>
                  <a:srgbClr val="000066"/>
                </a:solidFill>
              </a:rPr>
              <a:t>Platform: </a:t>
            </a:r>
            <a:r>
              <a:rPr lang="en-US" altLang="zh-TW" dirty="0" smtClean="0">
                <a:solidFill>
                  <a:srgbClr val="000066"/>
                </a:solidFill>
              </a:rPr>
              <a:t>Windows 32-bit (win32) and Windows 64-bit (win64), </a:t>
            </a:r>
            <a:r>
              <a:rPr lang="en-US" altLang="zh-TW" dirty="0" smtClean="0"/>
              <a:t>Linux 64-bit (linux64), Mac OS 64-bit (mac64), AIX</a:t>
            </a:r>
            <a:r>
              <a:rPr lang="en-US" altLang="zh-TW" baseline="30000" dirty="0" smtClean="0"/>
              <a:t>®</a:t>
            </a:r>
            <a:r>
              <a:rPr lang="en-US" altLang="zh-TW" dirty="0" smtClean="0"/>
              <a:t> 64-bit (power64) </a:t>
            </a:r>
            <a:r>
              <a:rPr lang="en-US" altLang="zh-TW" dirty="0" smtClean="0">
                <a:solidFill>
                  <a:srgbClr val="000066"/>
                </a:solidFill>
              </a:rPr>
              <a:t>.</a:t>
            </a:r>
          </a:p>
          <a:p>
            <a:pPr lvl="1"/>
            <a:r>
              <a:rPr lang="en-US" altLang="zh-TW" b="1" dirty="0" smtClean="0">
                <a:solidFill>
                  <a:srgbClr val="000066"/>
                </a:solidFill>
              </a:rPr>
              <a:t>Operating System:</a:t>
            </a:r>
            <a:r>
              <a:rPr lang="en-US" altLang="zh-TW" dirty="0" smtClean="0">
                <a:solidFill>
                  <a:srgbClr val="000066"/>
                </a:solidFill>
              </a:rPr>
              <a:t> Windows XP, Windows Vista, Windows 7,</a:t>
            </a:r>
            <a:r>
              <a:rPr lang="en-US" altLang="zh-TW" dirty="0" smtClean="0"/>
              <a:t> Windows 8 </a:t>
            </a:r>
            <a:r>
              <a:rPr lang="en-US" altLang="zh-TW" sz="1800" dirty="0" smtClean="0">
                <a:solidFill>
                  <a:srgbClr val="006600"/>
                </a:solidFill>
              </a:rPr>
              <a:t>(</a:t>
            </a:r>
            <a:r>
              <a:rPr lang="en-US" altLang="zh-TW" sz="1800" dirty="0" err="1" smtClean="0">
                <a:solidFill>
                  <a:srgbClr val="006600"/>
                </a:solidFill>
              </a:rPr>
              <a:t>Gurobi</a:t>
            </a:r>
            <a:r>
              <a:rPr lang="en-US" altLang="zh-TW" sz="1800" dirty="0" smtClean="0">
                <a:solidFill>
                  <a:srgbClr val="006600"/>
                </a:solidFill>
              </a:rPr>
              <a:t> 5.1) </a:t>
            </a:r>
            <a:r>
              <a:rPr lang="en-US" altLang="zh-TW" dirty="0" smtClean="0"/>
              <a:t>and </a:t>
            </a:r>
            <a:r>
              <a:rPr lang="en-US" altLang="zh-TW" dirty="0" smtClean="0">
                <a:solidFill>
                  <a:srgbClr val="000066"/>
                </a:solidFill>
              </a:rPr>
              <a:t>Windows Server 2008 R2</a:t>
            </a:r>
            <a:r>
              <a:rPr lang="en-US" altLang="zh-TW" baseline="30000" dirty="0" smtClean="0"/>
              <a:t> ®</a:t>
            </a:r>
            <a:r>
              <a:rPr lang="en-US" altLang="zh-TW" dirty="0" smtClean="0">
                <a:solidFill>
                  <a:srgbClr val="000066"/>
                </a:solidFill>
              </a:rPr>
              <a:t>.</a:t>
            </a:r>
          </a:p>
          <a:p>
            <a:pPr lvl="1"/>
            <a:r>
              <a:rPr lang="en-US" altLang="zh-TW" b="1" dirty="0" smtClean="0">
                <a:solidFill>
                  <a:srgbClr val="000066"/>
                </a:solidFill>
              </a:rPr>
              <a:t>Complier:</a:t>
            </a:r>
            <a:r>
              <a:rPr lang="en-US" altLang="zh-TW" dirty="0" smtClean="0">
                <a:solidFill>
                  <a:srgbClr val="000066"/>
                </a:solidFill>
              </a:rPr>
              <a:t> Visual Studio 2008 and Visual Studio 2010.</a:t>
            </a:r>
          </a:p>
          <a:p>
            <a:endParaRPr lang="zh-TW" altLang="en-US"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21DADABD-0112-42FB-B8FA-9FB89AC58F6F}" type="slidenum">
              <a:rPr lang="zh-TW" altLang="en-US" smtClean="0"/>
              <a:pPr/>
              <a:t>5</a:t>
            </a:fld>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r>
              <a:rPr lang="en-US" altLang="zh-TW" dirty="0" smtClean="0">
                <a:effectLst/>
              </a:rPr>
              <a:t> </a:t>
            </a:r>
            <a:r>
              <a:rPr lang="en-US" altLang="zh-TW" sz="2400" dirty="0" smtClean="0"/>
              <a:t>(4/4)</a:t>
            </a:r>
            <a:endParaRPr lang="zh-TW" altLang="en-US" dirty="0"/>
          </a:p>
        </p:txBody>
      </p:sp>
      <p:sp>
        <p:nvSpPr>
          <p:cNvPr id="3" name="內容版面配置區 2"/>
          <p:cNvSpPr>
            <a:spLocks noGrp="1"/>
          </p:cNvSpPr>
          <p:nvPr>
            <p:ph idx="1"/>
          </p:nvPr>
        </p:nvSpPr>
        <p:spPr/>
        <p:txBody>
          <a:bodyPr/>
          <a:lstStyle/>
          <a:p>
            <a:pPr algn="just"/>
            <a:r>
              <a:rPr lang="en-US" altLang="zh-TW" dirty="0" err="1" smtClean="0"/>
              <a:t>Groubi</a:t>
            </a:r>
            <a:r>
              <a:rPr lang="en-US" altLang="zh-TW" dirty="0" smtClean="0"/>
              <a:t> offers flexible software licensing strategies in different license types, including</a:t>
            </a:r>
          </a:p>
          <a:p>
            <a:pPr lvl="1"/>
            <a:r>
              <a:rPr lang="en-US" altLang="zh-TW" dirty="0" smtClean="0"/>
              <a:t>Free trail license (size limited).</a:t>
            </a:r>
          </a:p>
          <a:p>
            <a:pPr lvl="1"/>
            <a:r>
              <a:rPr lang="en-US" altLang="zh-TW" dirty="0" smtClean="0"/>
              <a:t>Commercial license.</a:t>
            </a:r>
          </a:p>
          <a:p>
            <a:pPr lvl="1"/>
            <a:r>
              <a:rPr lang="en-US" altLang="zh-TW" b="1" dirty="0" smtClean="0"/>
              <a:t>Free academic license.</a:t>
            </a:r>
          </a:p>
          <a:p>
            <a:pPr lvl="1"/>
            <a:r>
              <a:rPr lang="en-US" altLang="zh-TW" dirty="0" smtClean="0"/>
              <a:t>Pay-as-you-go licenses for cloud computing.</a:t>
            </a:r>
          </a:p>
          <a:p>
            <a:r>
              <a:rPr lang="en-US" altLang="zh-TW" dirty="0" smtClean="0"/>
              <a:t>For </a:t>
            </a:r>
            <a:r>
              <a:rPr lang="en-US" altLang="zh-TW" b="1" dirty="0" smtClean="0"/>
              <a:t>free academic license</a:t>
            </a:r>
            <a:r>
              <a:rPr lang="en-US" altLang="zh-TW" dirty="0" smtClean="0"/>
              <a:t>, you</a:t>
            </a:r>
            <a:r>
              <a:rPr lang="en-US" altLang="zh-TW" b="1" dirty="0" smtClean="0"/>
              <a:t> </a:t>
            </a:r>
            <a:r>
              <a:rPr lang="en-US" altLang="zh-TW" dirty="0" smtClean="0"/>
              <a:t>need to update your license every six months, and one license only for one PC. </a:t>
            </a:r>
            <a:endParaRPr lang="zh-TW" altLang="en-US"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21DADABD-0112-42FB-B8FA-9FB89AC58F6F}" type="slidenum">
              <a:rPr lang="zh-TW" altLang="en-US" smtClean="0"/>
              <a:pPr/>
              <a:t>6</a:t>
            </a:fld>
            <a:endParaRPr lang="zh-TW"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E73C5509-189E-4323-B3ED-3F0C4C26A9B5}" type="slidenum">
              <a:rPr lang="zh-TW" altLang="en-US" smtClean="0"/>
              <a:pPr/>
              <a:t>7</a:t>
            </a:fld>
            <a:endParaRPr lang="zh-TW" altLang="en-US" dirty="0"/>
          </a:p>
        </p:txBody>
      </p:sp>
      <p:sp>
        <p:nvSpPr>
          <p:cNvPr id="6" name="標題 5"/>
          <p:cNvSpPr>
            <a:spLocks noGrp="1"/>
          </p:cNvSpPr>
          <p:nvPr>
            <p:ph type="title"/>
          </p:nvPr>
        </p:nvSpPr>
        <p:spPr/>
        <p:txBody>
          <a:bodyPr/>
          <a:lstStyle/>
          <a:p>
            <a:r>
              <a:rPr lang="en-US" altLang="zh-TW" dirty="0" smtClean="0">
                <a:latin typeface="Arial" pitchFamily="34" charset="0"/>
                <a:cs typeface="Arial" pitchFamily="34" charset="0"/>
              </a:rPr>
              <a:t>Installation</a:t>
            </a:r>
            <a:endParaRPr lang="zh-TW" alt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Installation</a:t>
            </a:r>
            <a:r>
              <a:rPr lang="en-US" altLang="zh-TW" dirty="0" smtClean="0">
                <a:effectLst/>
              </a:rPr>
              <a:t> </a:t>
            </a:r>
            <a:r>
              <a:rPr lang="en-US" altLang="zh-TW" sz="2400" dirty="0" smtClean="0"/>
              <a:t>(1/5)</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Go to </a:t>
            </a:r>
            <a:r>
              <a:rPr lang="en-US" altLang="zh-TW" sz="2400" dirty="0" err="1" smtClean="0"/>
              <a:t>Gurobi’s</a:t>
            </a:r>
            <a:r>
              <a:rPr lang="en-US" altLang="zh-TW" sz="2400" dirty="0" smtClean="0"/>
              <a:t> website: </a:t>
            </a:r>
            <a:r>
              <a:rPr lang="en-US" altLang="zh-TW" sz="2400" dirty="0" smtClean="0">
                <a:hlinkClick r:id="rId2"/>
              </a:rPr>
              <a:t>http://www.gurobi.com/</a:t>
            </a:r>
            <a:r>
              <a:rPr lang="en-US" altLang="zh-TW" sz="2400" dirty="0" smtClean="0"/>
              <a:t> </a:t>
            </a:r>
          </a:p>
          <a:p>
            <a:r>
              <a:rPr lang="en-US" altLang="zh-TW" sz="2400" dirty="0" smtClean="0"/>
              <a:t>Account Login &gt;&gt; Register for Free</a:t>
            </a:r>
            <a:endParaRPr lang="zh-TW" altLang="en-US" sz="2400" dirty="0"/>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21DADABD-0112-42FB-B8FA-9FB89AC58F6F}" type="slidenum">
              <a:rPr lang="zh-TW" altLang="en-US" smtClean="0"/>
              <a:pPr/>
              <a:t>8</a:t>
            </a:fld>
            <a:endParaRPr lang="zh-TW" altLang="en-US" dirty="0"/>
          </a:p>
        </p:txBody>
      </p:sp>
      <p:pic>
        <p:nvPicPr>
          <p:cNvPr id="76801" name="Picture 1"/>
          <p:cNvPicPr>
            <a:picLocks noChangeAspect="1" noChangeArrowheads="1"/>
          </p:cNvPicPr>
          <p:nvPr/>
        </p:nvPicPr>
        <p:blipFill>
          <a:blip r:embed="rId3" cstate="print"/>
          <a:srcRect/>
          <a:stretch>
            <a:fillRect/>
          </a:stretch>
        </p:blipFill>
        <p:spPr bwMode="auto">
          <a:xfrm>
            <a:off x="683568" y="2708920"/>
            <a:ext cx="7865708" cy="3168352"/>
          </a:xfrm>
          <a:prstGeom prst="rect">
            <a:avLst/>
          </a:prstGeom>
          <a:noFill/>
          <a:ln w="9525">
            <a:solidFill>
              <a:srgbClr val="0033CC"/>
            </a:solidFill>
            <a:miter lim="800000"/>
            <a:headEnd/>
            <a:tailEnd/>
          </a:ln>
          <a:effectLst>
            <a:outerShdw blurRad="50800" dist="38100" dir="2700000" algn="tl" rotWithShape="0">
              <a:prstClr val="black">
                <a:alpha val="40000"/>
              </a:prstClr>
            </a:outerShdw>
          </a:effectLst>
        </p:spPr>
      </p:pic>
      <p:sp>
        <p:nvSpPr>
          <p:cNvPr id="8" name="矩形 7"/>
          <p:cNvSpPr/>
          <p:nvPr/>
        </p:nvSpPr>
        <p:spPr bwMode="auto">
          <a:xfrm>
            <a:off x="6199000" y="3347264"/>
            <a:ext cx="936104" cy="261367"/>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lstStyle/>
          <a:p>
            <a:pPr algn="ctr">
              <a:defRPr/>
            </a:pPr>
            <a:endParaRPr lang="zh-TW" altLang="en-US">
              <a:solidFill>
                <a:schemeClr val="tx1"/>
              </a:solidFill>
              <a:latin typeface="Arial" charset="0"/>
              <a:ea typeface="新細明體" pitchFamily="18"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Installation</a:t>
            </a:r>
            <a:r>
              <a:rPr lang="en-US" altLang="zh-TW" dirty="0" smtClean="0">
                <a:effectLst/>
              </a:rPr>
              <a:t> </a:t>
            </a:r>
            <a:r>
              <a:rPr lang="en-US" altLang="zh-TW" sz="2400" dirty="0" smtClean="0"/>
              <a:t>(2/5)</a:t>
            </a:r>
            <a:endParaRPr lang="zh-TW" altLang="en-US" dirty="0"/>
          </a:p>
        </p:txBody>
      </p:sp>
      <p:sp>
        <p:nvSpPr>
          <p:cNvPr id="3" name="內容版面配置區 2"/>
          <p:cNvSpPr>
            <a:spLocks noGrp="1"/>
          </p:cNvSpPr>
          <p:nvPr>
            <p:ph idx="1"/>
          </p:nvPr>
        </p:nvSpPr>
        <p:spPr/>
        <p:txBody>
          <a:bodyPr/>
          <a:lstStyle/>
          <a:p>
            <a:r>
              <a:rPr lang="en-US" altLang="zh-TW" dirty="0" smtClean="0"/>
              <a:t>Fill out the form and submit, then you can activate your account and get the password from e-mail.</a:t>
            </a:r>
          </a:p>
        </p:txBody>
      </p:sp>
      <p:sp>
        <p:nvSpPr>
          <p:cNvPr id="4" name="日期版面配置區 3"/>
          <p:cNvSpPr>
            <a:spLocks noGrp="1"/>
          </p:cNvSpPr>
          <p:nvPr>
            <p:ph type="dt" sz="half" idx="10"/>
          </p:nvPr>
        </p:nvSpPr>
        <p:spPr/>
        <p:txBody>
          <a:bodyPr/>
          <a:lstStyle/>
          <a:p>
            <a:fld id="{385D5FA7-8FDC-4513-8EAC-CD9B78B30C97}" type="datetime1">
              <a:rPr lang="zh-TW" altLang="en-US" smtClean="0"/>
              <a:pPr/>
              <a:t>2013/10/4</a:t>
            </a:fld>
            <a:endParaRPr lang="zh-TW" altLang="en-US" dirty="0"/>
          </a:p>
        </p:txBody>
      </p:sp>
      <p:sp>
        <p:nvSpPr>
          <p:cNvPr id="5" name="投影片編號版面配置區 4"/>
          <p:cNvSpPr>
            <a:spLocks noGrp="1"/>
          </p:cNvSpPr>
          <p:nvPr>
            <p:ph type="sldNum" sz="quarter" idx="12"/>
          </p:nvPr>
        </p:nvSpPr>
        <p:spPr/>
        <p:txBody>
          <a:bodyPr/>
          <a:lstStyle/>
          <a:p>
            <a:r>
              <a:rPr lang="en-US" altLang="zh-TW" smtClean="0"/>
              <a:t>page: </a:t>
            </a:r>
            <a:fld id="{21DADABD-0112-42FB-B8FA-9FB89AC58F6F}" type="slidenum">
              <a:rPr lang="zh-TW" altLang="en-US" smtClean="0"/>
              <a:pPr/>
              <a:t>9</a:t>
            </a:fld>
            <a:endParaRPr lang="zh-TW" altLang="en-US" dirty="0"/>
          </a:p>
        </p:txBody>
      </p:sp>
      <p:pic>
        <p:nvPicPr>
          <p:cNvPr id="75777" name="Picture 1"/>
          <p:cNvPicPr>
            <a:picLocks noChangeAspect="1" noChangeArrowheads="1"/>
          </p:cNvPicPr>
          <p:nvPr/>
        </p:nvPicPr>
        <p:blipFill>
          <a:blip r:embed="rId2" cstate="print"/>
          <a:srcRect/>
          <a:stretch>
            <a:fillRect/>
          </a:stretch>
        </p:blipFill>
        <p:spPr bwMode="auto">
          <a:xfrm>
            <a:off x="1331640" y="2628900"/>
            <a:ext cx="4824536" cy="3771292"/>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
        <p:nvSpPr>
          <p:cNvPr id="10" name="矩形 9"/>
          <p:cNvSpPr/>
          <p:nvPr/>
        </p:nvSpPr>
        <p:spPr bwMode="auto">
          <a:xfrm>
            <a:off x="2843808" y="3284984"/>
            <a:ext cx="936104" cy="261367"/>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lstStyle/>
          <a:p>
            <a:pPr algn="ctr">
              <a:defRPr/>
            </a:pPr>
            <a:endParaRPr lang="zh-TW" altLang="en-US">
              <a:solidFill>
                <a:schemeClr val="tx1"/>
              </a:solidFill>
              <a:latin typeface="Arial" charset="0"/>
              <a:ea typeface="新細明體" pitchFamily="18"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10701</TotalTime>
  <Words>2298</Words>
  <Application>Microsoft Office PowerPoint</Application>
  <PresentationFormat>如螢幕大小 (4:3)</PresentationFormat>
  <Paragraphs>533</Paragraphs>
  <Slides>49</Slides>
  <Notes>5</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49</vt:i4>
      </vt:variant>
    </vt:vector>
  </HeadingPairs>
  <TitlesOfParts>
    <vt:vector size="51" baseType="lpstr">
      <vt:lpstr>Office 佈景主題</vt:lpstr>
      <vt:lpstr>Equation</vt:lpstr>
      <vt:lpstr>Gurobi Implementation</vt:lpstr>
      <vt:lpstr>Outlines</vt:lpstr>
      <vt:lpstr>Introduction (1/4)</vt:lpstr>
      <vt:lpstr>Introduction (2/4)</vt:lpstr>
      <vt:lpstr>Introduction (3/4)</vt:lpstr>
      <vt:lpstr>Introduction (4/4)</vt:lpstr>
      <vt:lpstr>Installation</vt:lpstr>
      <vt:lpstr>Installation (1/5)</vt:lpstr>
      <vt:lpstr>Installation (2/5)</vt:lpstr>
      <vt:lpstr>Installation (3/5)</vt:lpstr>
      <vt:lpstr>Installation (4/5)</vt:lpstr>
      <vt:lpstr>Installation (5/5)</vt:lpstr>
      <vt:lpstr>Installation [additional] (1/3)</vt:lpstr>
      <vt:lpstr>Installation [additional] (2/3)</vt:lpstr>
      <vt:lpstr>Installation [additional] (3/3)</vt:lpstr>
      <vt:lpstr>Creating  Visual C++ Project</vt:lpstr>
      <vt:lpstr>Creating Visual C++ Project (1/9)</vt:lpstr>
      <vt:lpstr>Creating Visual C++ Project (2/9)</vt:lpstr>
      <vt:lpstr>Creating Visual C++ Project (3/9)</vt:lpstr>
      <vt:lpstr>Creating Visual C++ Project (4/9)</vt:lpstr>
      <vt:lpstr>Creating Visual C++ Project (5/9)</vt:lpstr>
      <vt:lpstr>Creating Visual C++ Project (6/9)</vt:lpstr>
      <vt:lpstr>Creating Visual C++ Project (7/9)</vt:lpstr>
      <vt:lpstr>Creating Visual C++ Project [64-bits] (8/9)</vt:lpstr>
      <vt:lpstr>Creating Visual C++ Project [64-bits] (9/9)</vt:lpstr>
      <vt:lpstr>Linear Programming – Example 1</vt:lpstr>
      <vt:lpstr>Linear Programming – Example 1</vt:lpstr>
      <vt:lpstr>An Example</vt:lpstr>
      <vt:lpstr>8 elements for Gurobi model</vt:lpstr>
      <vt:lpstr>Linear Programming – model</vt:lpstr>
      <vt:lpstr>1. Basic Elements – Gurobi Objects (1/2)</vt:lpstr>
      <vt:lpstr>1. Basic Elements – Parameters (2/2)</vt:lpstr>
      <vt:lpstr>2. Decision Variable Declarations (1/2)</vt:lpstr>
      <vt:lpstr>2. Decision Variable Declarations (2/2)</vt:lpstr>
      <vt:lpstr>3. Lazy Update</vt:lpstr>
      <vt:lpstr>4.Constraint Declaration (1/2)</vt:lpstr>
      <vt:lpstr>4.Constraint Declaration (2/2)</vt:lpstr>
      <vt:lpstr>5. Objective Function</vt:lpstr>
      <vt:lpstr>6.Optimization</vt:lpstr>
      <vt:lpstr>7. Check Optimality and Output Results</vt:lpstr>
      <vt:lpstr>7. Check Optimality and Output Results</vt:lpstr>
      <vt:lpstr>8. Exception Handling</vt:lpstr>
      <vt:lpstr>Comparing Different Forms</vt:lpstr>
      <vt:lpstr>Parameter Setting</vt:lpstr>
      <vt:lpstr>Parameters (1/3) - Time limitation</vt:lpstr>
      <vt:lpstr>Parameters (2/3) - Gap</vt:lpstr>
      <vt:lpstr>Parameters (3/3) - Reducing Memory Usage</vt:lpstr>
      <vt:lpstr>Attributes (1/1) – Runtime and Bound</vt:lpstr>
      <vt:lpstr>More Information</vt:lpstr>
    </vt:vector>
  </TitlesOfParts>
  <Company>YZUSCM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WKC</dc:creator>
  <cp:lastModifiedBy>Public_2525-3</cp:lastModifiedBy>
  <cp:revision>440</cp:revision>
  <dcterms:created xsi:type="dcterms:W3CDTF">2012-02-24T07:19:32Z</dcterms:created>
  <dcterms:modified xsi:type="dcterms:W3CDTF">2013-10-04T13:17:57Z</dcterms:modified>
</cp:coreProperties>
</file>