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2" r:id="rId2"/>
    <p:sldId id="256" r:id="rId3"/>
    <p:sldId id="258" r:id="rId4"/>
    <p:sldId id="259" r:id="rId5"/>
    <p:sldId id="260" r:id="rId6"/>
    <p:sldId id="261" r:id="rId7"/>
    <p:sldId id="263" r:id="rId8"/>
    <p:sldId id="264" r:id="rId9"/>
    <p:sldId id="265" r:id="rId10"/>
    <p:sldId id="267" r:id="rId11"/>
    <p:sldId id="268" r:id="rId12"/>
    <p:sldId id="269"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8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zh-TW" altLang="en-US" smtClean="0"/>
              <a:t>按一下以編輯母片標題樣式</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46937D08-4E6E-41F4-80D1-AE93A8CCD47A}" type="datetimeFigureOut">
              <a:rPr lang="zh-TW" altLang="en-US" smtClean="0"/>
              <a:t>2012/10/28</a:t>
            </a:fld>
            <a:endParaRPr lang="zh-TW" altLang="en-US"/>
          </a:p>
        </p:txBody>
      </p:sp>
      <p:sp>
        <p:nvSpPr>
          <p:cNvPr id="5" name="Footer Placeholder 4"/>
          <p:cNvSpPr>
            <a:spLocks noGrp="1"/>
          </p:cNvSpPr>
          <p:nvPr>
            <p:ph type="ftr" sz="quarter" idx="11"/>
          </p:nvPr>
        </p:nvSpPr>
        <p:spPr>
          <a:xfrm>
            <a:off x="1174044" y="5357592"/>
            <a:ext cx="5034845" cy="365125"/>
          </a:xfrm>
        </p:spPr>
        <p:txBody>
          <a:bodyPr/>
          <a:lstStyle/>
          <a:p>
            <a:endParaRPr lang="zh-TW" alt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ED50C60A-A845-4E35-85CA-38296EDA6CBF}"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46937D08-4E6E-41F4-80D1-AE93A8CCD47A}" type="datetimeFigureOut">
              <a:rPr lang="zh-TW" altLang="en-US" smtClean="0"/>
              <a:t>2012/10/28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D50C60A-A845-4E35-85CA-38296EDA6CBF}"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46937D08-4E6E-41F4-80D1-AE93A8CCD47A}" type="datetimeFigureOut">
              <a:rPr lang="zh-TW" altLang="en-US" smtClean="0"/>
              <a:t>2012/10/28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D50C60A-A845-4E35-85CA-38296EDA6CBF}"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46937D08-4E6E-41F4-80D1-AE93A8CCD47A}" type="datetimeFigureOut">
              <a:rPr lang="zh-TW" altLang="en-US" smtClean="0"/>
              <a:t>2012/10/28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D50C60A-A845-4E35-85CA-38296EDA6CBF}"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6937D08-4E6E-41F4-80D1-AE93A8CCD47A}" type="datetimeFigureOut">
              <a:rPr lang="zh-TW" altLang="en-US" smtClean="0"/>
              <a:t>2012/10/28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D50C60A-A845-4E35-85CA-38296EDA6CBF}"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46937D08-4E6E-41F4-80D1-AE93A8CCD47A}" type="datetimeFigureOut">
              <a:rPr lang="zh-TW" altLang="en-US" smtClean="0"/>
              <a:t>2012/10/28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D50C60A-A845-4E35-85CA-38296EDA6CBF}" type="slidenum">
              <a:rPr lang="zh-TW" altLang="en-US" smtClean="0"/>
              <a:t>‹#›</a:t>
            </a:fld>
            <a:endParaRPr lang="zh-TW" altLang="en-US"/>
          </a:p>
        </p:txBody>
      </p:sp>
      <p:sp>
        <p:nvSpPr>
          <p:cNvPr id="9" name="Content Placeholder 8"/>
          <p:cNvSpPr>
            <a:spLocks noGrp="1"/>
          </p:cNvSpPr>
          <p:nvPr>
            <p:ph sz="quarter" idx="13"/>
          </p:nvPr>
        </p:nvSpPr>
        <p:spPr>
          <a:xfrm>
            <a:off x="1298448" y="2121407"/>
            <a:ext cx="3200400" cy="360273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7" name="Date Placeholder 6"/>
          <p:cNvSpPr>
            <a:spLocks noGrp="1"/>
          </p:cNvSpPr>
          <p:nvPr>
            <p:ph type="dt" sz="half" idx="10"/>
          </p:nvPr>
        </p:nvSpPr>
        <p:spPr/>
        <p:txBody>
          <a:bodyPr/>
          <a:lstStyle/>
          <a:p>
            <a:fld id="{46937D08-4E6E-41F4-80D1-AE93A8CCD47A}" type="datetimeFigureOut">
              <a:rPr lang="zh-TW" altLang="en-US" smtClean="0"/>
              <a:t>2012/10/28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ED50C60A-A845-4E35-85CA-38296EDA6CBF}" type="slidenum">
              <a:rPr lang="zh-TW" altLang="en-US" smtClean="0"/>
              <a:t>‹#›</a:t>
            </a:fld>
            <a:endParaRPr lang="zh-TW" altLang="en-US"/>
          </a:p>
        </p:txBody>
      </p:sp>
      <p:sp>
        <p:nvSpPr>
          <p:cNvPr id="11" name="Content Placeholder 10"/>
          <p:cNvSpPr>
            <a:spLocks noGrp="1"/>
          </p:cNvSpPr>
          <p:nvPr>
            <p:ph sz="quarter" idx="13"/>
          </p:nvPr>
        </p:nvSpPr>
        <p:spPr>
          <a:xfrm>
            <a:off x="1298448" y="2944368"/>
            <a:ext cx="3227832" cy="277977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46937D08-4E6E-41F4-80D1-AE93A8CCD47A}" type="datetimeFigureOut">
              <a:rPr lang="zh-TW" altLang="en-US" smtClean="0"/>
              <a:t>2012/10/28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ED50C60A-A845-4E35-85CA-38296EDA6CBF}"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37D08-4E6E-41F4-80D1-AE93A8CCD47A}" type="datetimeFigureOut">
              <a:rPr lang="zh-TW" altLang="en-US" smtClean="0"/>
              <a:t>2012/10/28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ED50C60A-A845-4E35-85CA-38296EDA6CBF}"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rot="60000">
            <a:off x="6341698" y="5885672"/>
            <a:ext cx="1213821" cy="365125"/>
          </a:xfrm>
        </p:spPr>
        <p:txBody>
          <a:bodyPr/>
          <a:lstStyle/>
          <a:p>
            <a:fld id="{46937D08-4E6E-41F4-80D1-AE93A8CCD47A}" type="datetimeFigureOut">
              <a:rPr lang="zh-TW" altLang="en-US" smtClean="0"/>
              <a:t>2012/10/28</a:t>
            </a:fld>
            <a:endParaRPr lang="zh-TW" altLang="en-US"/>
          </a:p>
        </p:txBody>
      </p:sp>
      <p:sp>
        <p:nvSpPr>
          <p:cNvPr id="6" name="Footer Placeholder 5"/>
          <p:cNvSpPr>
            <a:spLocks noGrp="1"/>
          </p:cNvSpPr>
          <p:nvPr>
            <p:ph type="ftr" sz="quarter" idx="11"/>
          </p:nvPr>
        </p:nvSpPr>
        <p:spPr>
          <a:xfrm rot="-60000">
            <a:off x="914554" y="5829261"/>
            <a:ext cx="3522607" cy="365125"/>
          </a:xfrm>
        </p:spPr>
        <p:txBody>
          <a:bodyPr/>
          <a:lstStyle/>
          <a:p>
            <a:endParaRPr lang="zh-TW" altLang="en-US"/>
          </a:p>
        </p:txBody>
      </p:sp>
      <p:sp>
        <p:nvSpPr>
          <p:cNvPr id="7" name="Slide Number Placeholder 6"/>
          <p:cNvSpPr>
            <a:spLocks noGrp="1"/>
          </p:cNvSpPr>
          <p:nvPr>
            <p:ph type="sldNum" sz="quarter" idx="12"/>
          </p:nvPr>
        </p:nvSpPr>
        <p:spPr>
          <a:xfrm rot="60000">
            <a:off x="7557313" y="5896961"/>
            <a:ext cx="554023" cy="365125"/>
          </a:xfrm>
        </p:spPr>
        <p:txBody>
          <a:bodyPr/>
          <a:lstStyle/>
          <a:p>
            <a:fld id="{ED50C60A-A845-4E35-85CA-38296EDA6CBF}"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rot="60000">
            <a:off x="6345936" y="5888737"/>
            <a:ext cx="1213821" cy="365125"/>
          </a:xfrm>
        </p:spPr>
        <p:txBody>
          <a:bodyPr/>
          <a:lstStyle/>
          <a:p>
            <a:fld id="{46937D08-4E6E-41F4-80D1-AE93A8CCD47A}" type="datetimeFigureOut">
              <a:rPr lang="zh-TW" altLang="en-US" smtClean="0"/>
              <a:t>2012/10/28</a:t>
            </a:fld>
            <a:endParaRPr lang="zh-TW" altLang="en-US"/>
          </a:p>
        </p:txBody>
      </p:sp>
      <p:sp>
        <p:nvSpPr>
          <p:cNvPr id="6" name="Footer Placeholder 5"/>
          <p:cNvSpPr>
            <a:spLocks noGrp="1"/>
          </p:cNvSpPr>
          <p:nvPr>
            <p:ph type="ftr" sz="quarter" idx="11"/>
          </p:nvPr>
        </p:nvSpPr>
        <p:spPr>
          <a:xfrm rot="-60000">
            <a:off x="914569" y="5831037"/>
            <a:ext cx="3319043" cy="365125"/>
          </a:xfrm>
        </p:spPr>
        <p:txBody>
          <a:bodyPr/>
          <a:lstStyle/>
          <a:p>
            <a:endParaRPr lang="zh-TW" altLang="en-US"/>
          </a:p>
        </p:txBody>
      </p:sp>
      <p:sp>
        <p:nvSpPr>
          <p:cNvPr id="7" name="Slide Number Placeholder 6"/>
          <p:cNvSpPr>
            <a:spLocks noGrp="1"/>
          </p:cNvSpPr>
          <p:nvPr>
            <p:ph type="sldNum" sz="quarter" idx="12"/>
          </p:nvPr>
        </p:nvSpPr>
        <p:spPr>
          <a:xfrm rot="60000">
            <a:off x="7562089" y="5900026"/>
            <a:ext cx="554023" cy="365125"/>
          </a:xfrm>
        </p:spPr>
        <p:txBody>
          <a:bodyPr/>
          <a:lstStyle/>
          <a:p>
            <a:fld id="{ED50C60A-A845-4E35-85CA-38296EDA6CBF}"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46937D08-4E6E-41F4-80D1-AE93A8CCD47A}" type="datetimeFigureOut">
              <a:rPr lang="zh-TW" altLang="en-US" smtClean="0"/>
              <a:t>2012/10/28</a:t>
            </a:fld>
            <a:endParaRPr lang="zh-TW" alt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zh-TW" alt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ED50C60A-A845-4E35-85CA-38296EDA6CBF}"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dirty="0"/>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3028471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C:\Users\柯政佑\Desktop\未命名.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1916832"/>
            <a:ext cx="5390477" cy="3019048"/>
          </a:xfrm>
          <a:prstGeom prst="rect">
            <a:avLst/>
          </a:prstGeom>
          <a:noFill/>
          <a:ln>
            <a:noFill/>
          </a:ln>
        </p:spPr>
      </p:pic>
    </p:spTree>
    <p:extLst>
      <p:ext uri="{BB962C8B-B14F-4D97-AF65-F5344CB8AC3E}">
        <p14:creationId xmlns:p14="http://schemas.microsoft.com/office/powerpoint/2010/main" val="3750092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980728"/>
            <a:ext cx="7071045" cy="4883212"/>
          </a:xfrm>
          <a:solidFill>
            <a:schemeClr val="bg2"/>
          </a:solidFill>
        </p:spPr>
        <p:txBody>
          <a:bodyPr>
            <a:noAutofit/>
          </a:bodyPr>
          <a:lstStyle/>
          <a:p>
            <a:r>
              <a:rPr lang="zh-TW" altLang="zh-TW" dirty="0"/>
              <a:t/>
            </a:r>
            <a:br>
              <a:rPr lang="zh-TW" altLang="zh-TW" dirty="0"/>
            </a:br>
            <a:endParaRPr lang="zh-TW" altLang="en-US" dirty="0"/>
          </a:p>
        </p:txBody>
      </p:sp>
      <p:sp>
        <p:nvSpPr>
          <p:cNvPr id="3" name="內容版面配置區 2"/>
          <p:cNvSpPr>
            <a:spLocks noGrp="1"/>
          </p:cNvSpPr>
          <p:nvPr>
            <p:ph idx="1"/>
          </p:nvPr>
        </p:nvSpPr>
        <p:spPr/>
        <p:txBody>
          <a:bodyPr>
            <a:scene3d>
              <a:camera prst="orthographicFront">
                <a:rot lat="0" lon="21299999" rev="0"/>
              </a:camera>
              <a:lightRig rig="threePt" dir="t"/>
            </a:scene3d>
          </a:bodyPr>
          <a:lstStyle/>
          <a:p>
            <a:r>
              <a:rPr lang="zh-TW" altLang="zh-TW" dirty="0"/>
              <a:t>此產品用處不大</a:t>
            </a:r>
            <a:r>
              <a:rPr lang="en-US" altLang="zh-TW" dirty="0"/>
              <a:t>!</a:t>
            </a:r>
            <a:r>
              <a:rPr lang="zh-TW" altLang="zh-TW" dirty="0"/>
              <a:t>說來好笑我們一開始就忽略了一個重點那就是為何不要</a:t>
            </a:r>
            <a:r>
              <a:rPr lang="zh-TW" altLang="zh-TW" sz="3200" b="1" dirty="0"/>
              <a:t>一開始就用刀子削皮</a:t>
            </a:r>
            <a:r>
              <a:rPr lang="zh-TW" altLang="zh-TW" dirty="0"/>
              <a:t>就好還要用內附的水果刀來削根本多此一舉，但考慮到並不是所有人都有辦法做到這件事所以這樣設計還是有它的</a:t>
            </a:r>
            <a:r>
              <a:rPr lang="zh-TW" altLang="zh-TW" sz="4000" b="1" dirty="0">
                <a:solidFill>
                  <a:srgbClr val="C00000"/>
                </a:solidFill>
              </a:rPr>
              <a:t>一點功效</a:t>
            </a:r>
            <a:r>
              <a:rPr lang="zh-TW" altLang="zh-TW" dirty="0"/>
              <a:t>。</a:t>
            </a:r>
          </a:p>
          <a:p>
            <a:endParaRPr lang="zh-TW" altLang="en-US" dirty="0"/>
          </a:p>
        </p:txBody>
      </p:sp>
      <p:sp>
        <p:nvSpPr>
          <p:cNvPr id="4" name="矩形 3"/>
          <p:cNvSpPr/>
          <p:nvPr/>
        </p:nvSpPr>
        <p:spPr>
          <a:xfrm>
            <a:off x="3897909" y="1196752"/>
            <a:ext cx="1608133" cy="1754326"/>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zh-TW" altLang="en-US" sz="5400" b="1" cap="none" spc="150" dirty="0" smtClean="0">
                <a:ln w="11430"/>
                <a:solidFill>
                  <a:srgbClr val="F8F8F8"/>
                </a:solidFill>
                <a:effectLst>
                  <a:outerShdw blurRad="25400" algn="tl" rotWithShape="0">
                    <a:srgbClr val="000000">
                      <a:alpha val="43000"/>
                    </a:srgbClr>
                  </a:outerShdw>
                </a:effectLst>
              </a:rPr>
              <a:t>結論</a:t>
            </a:r>
            <a:endParaRPr lang="en-US" altLang="zh-TW" sz="5400" b="1" cap="none" spc="150" dirty="0" smtClean="0">
              <a:ln w="11430"/>
              <a:solidFill>
                <a:srgbClr val="F8F8F8"/>
              </a:solidFill>
              <a:effectLst>
                <a:outerShdw blurRad="25400" algn="tl" rotWithShape="0">
                  <a:srgbClr val="000000">
                    <a:alpha val="43000"/>
                  </a:srgbClr>
                </a:outerShdw>
              </a:effectLst>
            </a:endParaRPr>
          </a:p>
          <a:p>
            <a:pPr algn="ctr"/>
            <a:endParaRPr lang="zh-TW" altLang="en-US" sz="5400" b="1" cap="none"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45006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7" presetClass="emph" presetSubtype="0" fill="remove" nodeType="clickEffect">
                                  <p:stCondLst>
                                    <p:cond delay="0"/>
                                  </p:stCondLst>
                                  <p:childTnLst>
                                    <p:animClr clrSpc="rgb" dir="cw">
                                      <p:cBhvr override="childStyle">
                                        <p:cTn id="17" dur="250" autoRev="1" fill="remove"/>
                                        <p:tgtEl>
                                          <p:spTgt spid="3">
                                            <p:txEl>
                                              <p:pRg st="0" end="0"/>
                                            </p:txEl>
                                          </p:spTgt>
                                        </p:tgtEl>
                                        <p:attrNameLst>
                                          <p:attrName>style.color</p:attrName>
                                        </p:attrNameLst>
                                      </p:cBhvr>
                                      <p:to>
                                        <a:schemeClr val="bg1"/>
                                      </p:to>
                                    </p:animClr>
                                    <p:animClr clrSpc="rgb" dir="cw">
                                      <p:cBhvr>
                                        <p:cTn id="18" dur="250" autoRev="1" fill="remove"/>
                                        <p:tgtEl>
                                          <p:spTgt spid="3">
                                            <p:txEl>
                                              <p:pRg st="0" end="0"/>
                                            </p:txEl>
                                          </p:spTgt>
                                        </p:tgtEl>
                                        <p:attrNameLst>
                                          <p:attrName>fillcolor</p:attrName>
                                        </p:attrNameLst>
                                      </p:cBhvr>
                                      <p:to>
                                        <a:schemeClr val="bg1"/>
                                      </p:to>
                                    </p:animClr>
                                    <p:set>
                                      <p:cBhvr>
                                        <p:cTn id="19" dur="250" autoRev="1" fill="remove"/>
                                        <p:tgtEl>
                                          <p:spTgt spid="3">
                                            <p:txEl>
                                              <p:pRg st="0" end="0"/>
                                            </p:txEl>
                                          </p:spTgt>
                                        </p:tgtEl>
                                        <p:attrNameLst>
                                          <p:attrName>fill.type</p:attrName>
                                        </p:attrNameLst>
                                      </p:cBhvr>
                                      <p:to>
                                        <p:strVal val="solid"/>
                                      </p:to>
                                    </p:set>
                                    <p:set>
                                      <p:cBhvr>
                                        <p:cTn id="20"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611560" y="332656"/>
            <a:ext cx="7848872" cy="6048672"/>
          </a:xfrm>
          <a:solidFill>
            <a:schemeClr val="bg2"/>
          </a:solidFill>
        </p:spPr>
        <p:txBody>
          <a:bodyPr/>
          <a:lstStyle/>
          <a:p>
            <a:endParaRPr lang="en-US" altLang="zh-TW" b="1" dirty="0" smtClean="0">
              <a:solidFill>
                <a:schemeClr val="bg2">
                  <a:lumMod val="10000"/>
                </a:schemeClr>
              </a:solidFill>
            </a:endParaRPr>
          </a:p>
          <a:p>
            <a:endParaRPr lang="en-US" altLang="zh-TW" b="1" dirty="0">
              <a:solidFill>
                <a:schemeClr val="bg2">
                  <a:lumMod val="10000"/>
                </a:schemeClr>
              </a:solidFill>
            </a:endParaRPr>
          </a:p>
          <a:p>
            <a:endParaRPr lang="en-US" altLang="zh-TW" b="1" dirty="0" smtClean="0">
              <a:solidFill>
                <a:schemeClr val="bg2">
                  <a:lumMod val="10000"/>
                </a:schemeClr>
              </a:solidFill>
            </a:endParaRPr>
          </a:p>
          <a:p>
            <a:endParaRPr lang="en-US" altLang="zh-TW" b="1" dirty="0">
              <a:solidFill>
                <a:schemeClr val="bg2">
                  <a:lumMod val="10000"/>
                </a:schemeClr>
              </a:solidFill>
            </a:endParaRPr>
          </a:p>
          <a:p>
            <a:r>
              <a:rPr lang="zh-TW" altLang="zh-TW" b="1" dirty="0" smtClean="0">
                <a:solidFill>
                  <a:schemeClr val="bg2">
                    <a:lumMod val="10000"/>
                  </a:schemeClr>
                </a:solidFill>
              </a:rPr>
              <a:t>儘管如此</a:t>
            </a:r>
            <a:r>
              <a:rPr lang="zh-TW" altLang="zh-TW" b="1" dirty="0">
                <a:solidFill>
                  <a:schemeClr val="bg2">
                    <a:lumMod val="10000"/>
                  </a:schemeClr>
                </a:solidFill>
              </a:rPr>
              <a:t>，但卻不代表我們努力白費了</a:t>
            </a:r>
            <a:r>
              <a:rPr lang="en-US" altLang="zh-TW" b="1" dirty="0">
                <a:solidFill>
                  <a:schemeClr val="bg2">
                    <a:lumMod val="10000"/>
                  </a:schemeClr>
                </a:solidFill>
              </a:rPr>
              <a:t>!</a:t>
            </a:r>
            <a:r>
              <a:rPr lang="zh-TW" altLang="zh-TW" b="1" dirty="0">
                <a:solidFill>
                  <a:schemeClr val="bg2">
                    <a:lumMod val="10000"/>
                  </a:schemeClr>
                </a:solidFill>
              </a:rPr>
              <a:t>因為又有一個創新重我們腦袋</a:t>
            </a:r>
            <a:r>
              <a:rPr lang="zh-TW" altLang="zh-TW" b="1" dirty="0" smtClean="0">
                <a:solidFill>
                  <a:schemeClr val="bg2">
                    <a:lumMod val="10000"/>
                  </a:schemeClr>
                </a:solidFill>
              </a:rPr>
              <a:t>裡</a:t>
            </a:r>
            <a:r>
              <a:rPr lang="zh-TW" altLang="en-US" b="1" dirty="0" smtClean="0">
                <a:solidFill>
                  <a:schemeClr val="bg2">
                    <a:lumMod val="10000"/>
                  </a:schemeClr>
                </a:solidFill>
              </a:rPr>
              <a:t>           </a:t>
            </a:r>
            <a:r>
              <a:rPr lang="zh-TW" altLang="zh-TW" b="1" dirty="0" smtClean="0">
                <a:solidFill>
                  <a:schemeClr val="bg2">
                    <a:lumMod val="10000"/>
                  </a:schemeClr>
                </a:solidFill>
              </a:rPr>
              <a:t>了出來</a:t>
            </a:r>
            <a:endParaRPr lang="en-US" altLang="zh-TW" b="1" dirty="0" smtClean="0">
              <a:solidFill>
                <a:schemeClr val="bg2">
                  <a:lumMod val="10000"/>
                </a:schemeClr>
              </a:solidFill>
            </a:endParaRPr>
          </a:p>
          <a:p>
            <a:r>
              <a:rPr lang="zh-TW" altLang="zh-TW" b="1" dirty="0" smtClean="0">
                <a:solidFill>
                  <a:schemeClr val="bg2">
                    <a:lumMod val="10000"/>
                  </a:schemeClr>
                </a:solidFill>
              </a:rPr>
              <a:t>廚房</a:t>
            </a:r>
            <a:r>
              <a:rPr lang="zh-TW" altLang="zh-TW" b="1" dirty="0">
                <a:solidFill>
                  <a:schemeClr val="bg2">
                    <a:lumMod val="10000"/>
                  </a:schemeClr>
                </a:solidFill>
              </a:rPr>
              <a:t>工具組，一個箱子裡有各種廚房用具舉凡刀子、煎鏟、碎肉器、圓鏟通通都可以應用只要在各個配件刻上紋路那就能用同一個把柄使用，而這個設計最大的優點就是省空間，把每個器具的把柄去除掉的話就能在有限的空間放上</a:t>
            </a:r>
            <a:r>
              <a:rPr lang="zh-TW" altLang="zh-TW" b="1" dirty="0" smtClean="0">
                <a:solidFill>
                  <a:schemeClr val="bg2">
                    <a:lumMod val="10000"/>
                  </a:schemeClr>
                </a:solidFill>
              </a:rPr>
              <a:t>更多</a:t>
            </a:r>
            <a:r>
              <a:rPr lang="zh-TW" altLang="zh-TW" b="1" dirty="0">
                <a:solidFill>
                  <a:schemeClr val="bg2">
                    <a:lumMod val="10000"/>
                  </a:schemeClr>
                </a:solidFill>
              </a:rPr>
              <a:t>的東西。</a:t>
            </a:r>
          </a:p>
          <a:p>
            <a:endParaRPr lang="zh-TW" altLang="en-US" dirty="0"/>
          </a:p>
        </p:txBody>
      </p:sp>
      <p:sp>
        <p:nvSpPr>
          <p:cNvPr id="4" name="矩形 3"/>
          <p:cNvSpPr/>
          <p:nvPr/>
        </p:nvSpPr>
        <p:spPr>
          <a:xfrm rot="20544663">
            <a:off x="5940152" y="1642556"/>
            <a:ext cx="576064" cy="923330"/>
          </a:xfrm>
          <a:prstGeom prst="rect">
            <a:avLst/>
          </a:prstGeom>
          <a:noFill/>
        </p:spPr>
        <p:txBody>
          <a:bodyPr wrap="square" lIns="91440" tIns="45720" rIns="91440" bIns="45720">
            <a:spAutoFit/>
          </a:bodyPr>
          <a:lstStyle/>
          <a:p>
            <a:pPr algn="ctr"/>
            <a:r>
              <a:rPr lang="zh-TW" altLang="en-US" sz="5400" dirty="0" smtClean="0"/>
              <a:t>  </a:t>
            </a:r>
            <a:endParaRPr lang="zh-TW"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矩形 5"/>
          <p:cNvSpPr/>
          <p:nvPr/>
        </p:nvSpPr>
        <p:spPr>
          <a:xfrm>
            <a:off x="-612576" y="1180891"/>
            <a:ext cx="877164" cy="923330"/>
          </a:xfrm>
          <a:prstGeom prst="rect">
            <a:avLst/>
          </a:prstGeom>
          <a:noFill/>
        </p:spPr>
        <p:txBody>
          <a:bodyPr wrap="none" lIns="91440" tIns="45720" rIns="91440" bIns="45720">
            <a:spAutoFit/>
          </a:bodyPr>
          <a:lstStyle/>
          <a:p>
            <a:pPr algn="ctr"/>
            <a:r>
              <a:rPr lang="zh-TW" alt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蹦</a:t>
            </a:r>
            <a:endParaRPr lang="zh-TW" alt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67328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4167 -0.07724 C -0.03629 -0.08487 -0.02934 -0.08672 -0.02361 -0.09043 C -0.00539 -0.10037 0.01059 -0.10106 0.02968 -0.10037 C 0.03645 -0.09898 0.04409 -0.09759 0.05121 -0.09574 C 0.05607 -0.09436 0.0651 -0.09019 0.0651 -0.08996 C 0.07274 -0.08302 0.08177 -0.07308 0.08645 -0.06129 C 0.08784 -0.05759 0.08941 -0.05388 0.0908 -0.05018 C 0.09184 -0.04764 0.09409 -0.04278 0.09427 -0.04255 C 0.09461 -0.03908 0.09479 -0.03538 0.09583 -0.03191 C 0.09652 -0.02937 0.09878 -0.02845 0.09948 -0.02451 C 0.1 -0.02081 0.0993 -0.01642 0.09948 -0.01249 C 0.09982 -0.00694 0.10017 -0.00185 0.10086 0.00254 C 0.10104 0.00555 0.10225 0.00833 0.10173 0.00902 C 0.10451 -0.00717 0.10364 -0.00879 0.11302 -0.01734 C 0.11788 -0.02174 0.12048 -0.02428 0.12673 -0.0259 C 0.13298 -0.0303 0.13993 -0.02983 0.1467 -0.03191 C 0.1467 -0.03168 0.16441 -0.02798 0.1684 -0.02613 C 0.17916 -0.01827 0.18767 -0.00694 0.19913 -0.00092 C 0.20642 0.00879 0.21597 0.01619 0.2217 0.02752 C 0.22847 0.03978 0.22986 0.05481 0.23541 0.06753 C 0.2375 0.07979 0.23507 0.08048 0.24166 0.07377 C 0.24444 0.06499 0.24861 0.06059 0.25468 0.0562 C 0.26007 0.04857 0.26979 0.04718 0.2776 0.04741 C 0.28958 0.04764 0.31406 0.04903 0.31406 0.04926 C 0.3342 0.05296 0.35139 0.05666 0.37031 0.06383 C 0.37899 0.07354 0.37448 0.07054 0.38264 0.07424 C 0.38663 0.07863 0.38732 0.08326 0.39218 0.08603 C 0.39323 0.0932 0.39514 0.0969 0.39843 0.10268 C 0.3993 0.10754 0.40468 0.12812 0.40677 0.12997 C 0.4085 0.13136 0.41024 0.13252 0.4118 0.13414 C 0.4158 0.13853 0.41441 0.13922 0.41892 0.14362 C 0.42257 0.14662 0.42743 0.14709 0.43142 0.15079 C 0.43836 0.15032 0.44409 0.14917 0.45104 0.15009 " pathEditMode="relative" rAng="361448" ptsTypes="ffffffffffffffffffffffffffffffffA">
                                      <p:cBhvr>
                                        <p:cTn id="6" dur="2000" fill="hold"/>
                                        <p:tgtEl>
                                          <p:spTgt spid="6"/>
                                        </p:tgtEl>
                                        <p:attrNameLst>
                                          <p:attrName>ppt_x</p:attrName>
                                          <p:attrName>ppt_y</p:attrName>
                                        </p:attrNameLst>
                                      </p:cBhvr>
                                      <p:rCtr x="24740" y="989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dirty="0" smtClean="0"/>
              <a:t/>
            </a:r>
            <a:br>
              <a:rPr lang="en-US" altLang="zh-TW" dirty="0" smtClean="0"/>
            </a:br>
            <a:endParaRPr lang="zh-TW" altLang="en-US" dirty="0"/>
          </a:p>
        </p:txBody>
      </p:sp>
      <p:sp>
        <p:nvSpPr>
          <p:cNvPr id="3" name="副標題 2"/>
          <p:cNvSpPr>
            <a:spLocks noGrp="1"/>
          </p:cNvSpPr>
          <p:nvPr>
            <p:ph type="subTitle" idx="1"/>
          </p:nvPr>
        </p:nvSpPr>
        <p:spPr>
          <a:solidFill>
            <a:schemeClr val="bg2"/>
          </a:solidFill>
        </p:spPr>
        <p:txBody>
          <a:bodyPr>
            <a:normAutofit/>
          </a:bodyPr>
          <a:lstStyle/>
          <a:p>
            <a:r>
              <a:rPr lang="zh-TW" altLang="en-US" sz="4000" b="1" i="1" dirty="0" smtClean="0">
                <a:solidFill>
                  <a:schemeClr val="tx1"/>
                </a:solidFill>
              </a:rPr>
              <a:t>平凡的大學生</a:t>
            </a:r>
            <a:endParaRPr lang="zh-TW" altLang="en-US" sz="4000" b="1" i="1" dirty="0">
              <a:solidFill>
                <a:schemeClr val="tx1"/>
              </a:solidFill>
            </a:endParaRPr>
          </a:p>
        </p:txBody>
      </p:sp>
      <p:sp>
        <p:nvSpPr>
          <p:cNvPr id="4" name="矩形 3"/>
          <p:cNvSpPr/>
          <p:nvPr/>
        </p:nvSpPr>
        <p:spPr>
          <a:xfrm>
            <a:off x="2055926" y="2967335"/>
            <a:ext cx="503214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TW"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問題與創意思解</a:t>
            </a:r>
            <a:endParaRPr lang="zh-TW"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653737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solidFill>
            <a:schemeClr val="bg2"/>
          </a:solidFill>
        </p:spPr>
        <p:txBody>
          <a:bodyPr/>
          <a:lstStyle/>
          <a:p>
            <a:r>
              <a:rPr lang="zh-TW" altLang="en-US" b="1" dirty="0" smtClean="0"/>
              <a:t>削皮切瓜兩用刀</a:t>
            </a:r>
            <a:endParaRPr lang="zh-TW" altLang="en-US" b="1" dirty="0"/>
          </a:p>
        </p:txBody>
      </p:sp>
      <p:sp>
        <p:nvSpPr>
          <p:cNvPr id="3" name="內容版面配置區 2"/>
          <p:cNvSpPr>
            <a:spLocks noGrp="1"/>
          </p:cNvSpPr>
          <p:nvPr>
            <p:ph idx="1"/>
          </p:nvPr>
        </p:nvSpPr>
        <p:spPr/>
        <p:txBody>
          <a:bodyPr>
            <a:normAutofit fontScale="62500" lnSpcReduction="20000"/>
          </a:bodyPr>
          <a:lstStyle/>
          <a:p>
            <a:r>
              <a:rPr lang="zh-TW" altLang="en-US" sz="4800" dirty="0" smtClean="0">
                <a:solidFill>
                  <a:schemeClr val="accent2"/>
                </a:solidFill>
              </a:rPr>
              <a:t>創作緣由</a:t>
            </a:r>
            <a:r>
              <a:rPr lang="en-US" altLang="zh-TW" sz="4800" dirty="0" smtClean="0">
                <a:solidFill>
                  <a:schemeClr val="accent2"/>
                </a:solidFill>
              </a:rPr>
              <a:t>:</a:t>
            </a:r>
          </a:p>
          <a:p>
            <a:r>
              <a:rPr lang="zh-TW" altLang="zh-TW" sz="4500" dirty="0"/>
              <a:t>當初在宿營煮飯時，看到旁邊的水果想要削皮並且切片但我們想要開始削皮時卻發生了找不到削皮器的窘境，為了解決這個問題最好的方法就是讓他跟刀子放在一起，但廚房器具實在太多了，為了方便主婦們節省空間以及方便攜帶所以把兩樣東西融合在一起。 </a:t>
            </a:r>
          </a:p>
          <a:p>
            <a:endParaRPr lang="zh-TW" altLang="zh-TW" sz="4800" dirty="0"/>
          </a:p>
        </p:txBody>
      </p:sp>
    </p:spTree>
    <p:extLst>
      <p:ext uri="{BB962C8B-B14F-4D97-AF65-F5344CB8AC3E}">
        <p14:creationId xmlns:p14="http://schemas.microsoft.com/office/powerpoint/2010/main" val="1701394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solidFill>
            <a:schemeClr val="bg2"/>
          </a:solidFill>
        </p:spPr>
        <p:txBody>
          <a:bodyPr>
            <a:normAutofit/>
          </a:bodyPr>
          <a:lstStyle/>
          <a:p>
            <a:pPr lvl="2" algn="ctr" rtl="0">
              <a:spcBef>
                <a:spcPct val="0"/>
              </a:spcBef>
            </a:pPr>
            <a:r>
              <a:rPr lang="zh-TW" altLang="zh-TW" sz="4400" b="1" i="1" dirty="0">
                <a:solidFill>
                  <a:schemeClr val="accent2"/>
                </a:solidFill>
              </a:rPr>
              <a:t>此產品的特色</a:t>
            </a:r>
            <a:r>
              <a:rPr lang="en-US" altLang="zh-TW" sz="2000" i="1" dirty="0"/>
              <a:t>:</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lstStyle/>
          <a:p>
            <a:r>
              <a:rPr lang="zh-TW" altLang="zh-TW" dirty="0" smtClean="0"/>
              <a:t>就是</a:t>
            </a:r>
            <a:r>
              <a:rPr lang="zh-TW" altLang="zh-TW" b="1" dirty="0"/>
              <a:t>一刀</a:t>
            </a:r>
            <a:r>
              <a:rPr lang="zh-TW" altLang="zh-TW" b="1" dirty="0" smtClean="0"/>
              <a:t>多</a:t>
            </a:r>
            <a:r>
              <a:rPr lang="zh-TW" altLang="zh-TW" b="1" dirty="0"/>
              <a:t>用</a:t>
            </a:r>
            <a:endParaRPr lang="en-US" altLang="zh-TW" b="1" dirty="0" smtClean="0"/>
          </a:p>
          <a:p>
            <a:r>
              <a:rPr lang="zh-TW" altLang="zh-TW" b="1" dirty="0" smtClean="0"/>
              <a:t>方便</a:t>
            </a:r>
            <a:r>
              <a:rPr lang="zh-TW" altLang="zh-TW" b="1" dirty="0"/>
              <a:t>攜帶</a:t>
            </a:r>
            <a:r>
              <a:rPr lang="zh-TW" altLang="zh-TW" dirty="0"/>
              <a:t>，嬌小的體積便於外出野餐以及上醫院探病時使用</a:t>
            </a:r>
            <a:r>
              <a:rPr lang="zh-TW" altLang="zh-TW" dirty="0" smtClean="0"/>
              <a:t>。</a:t>
            </a:r>
            <a:endParaRPr lang="en-US" altLang="zh-TW" dirty="0" smtClean="0"/>
          </a:p>
          <a:p>
            <a:r>
              <a:rPr lang="zh-TW" altLang="en-US" b="1" dirty="0" smtClean="0"/>
              <a:t>貼心的設計</a:t>
            </a:r>
            <a:r>
              <a:rPr lang="zh-TW" altLang="zh-TW" dirty="0" smtClean="0"/>
              <a:t>刀</a:t>
            </a:r>
            <a:r>
              <a:rPr lang="zh-TW" altLang="zh-TW" dirty="0"/>
              <a:t>身外面還有附一層塑膠外殼以防意外地發生</a:t>
            </a:r>
          </a:p>
          <a:p>
            <a:endParaRPr lang="zh-TW" altLang="en-US" dirty="0"/>
          </a:p>
        </p:txBody>
      </p:sp>
    </p:spTree>
    <p:extLst>
      <p:ext uri="{BB962C8B-B14F-4D97-AF65-F5344CB8AC3E}">
        <p14:creationId xmlns:p14="http://schemas.microsoft.com/office/powerpoint/2010/main" val="167363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solidFill>
            <a:schemeClr val="bg2"/>
          </a:solidFill>
        </p:spPr>
        <p:txBody>
          <a:bodyPr/>
          <a:lstStyle/>
          <a:p>
            <a:r>
              <a:rPr lang="zh-TW" altLang="en-US" b="1" i="1" dirty="0">
                <a:solidFill>
                  <a:schemeClr val="accent2">
                    <a:lumMod val="75000"/>
                  </a:schemeClr>
                </a:solidFill>
              </a:rPr>
              <a:t>初稿</a:t>
            </a:r>
            <a:r>
              <a:rPr lang="zh-TW" altLang="en-US" b="1" i="1" dirty="0" smtClean="0">
                <a:solidFill>
                  <a:schemeClr val="accent2">
                    <a:lumMod val="75000"/>
                  </a:schemeClr>
                </a:solidFill>
              </a:rPr>
              <a:t>設計</a:t>
            </a:r>
            <a:endParaRPr lang="zh-TW" altLang="en-US" b="1" i="1" dirty="0">
              <a:solidFill>
                <a:schemeClr val="accent2">
                  <a:lumMod val="75000"/>
                </a:schemeClr>
              </a:solidFill>
            </a:endParaRPr>
          </a:p>
        </p:txBody>
      </p:sp>
      <p:pic>
        <p:nvPicPr>
          <p:cNvPr id="4" name="內容版面配置區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463675" y="2481883"/>
            <a:ext cx="6196013" cy="2878485"/>
          </a:xfrm>
          <a:prstGeom prst="rect">
            <a:avLst/>
          </a:prstGeom>
          <a:noFill/>
          <a:ln>
            <a:noFill/>
          </a:ln>
        </p:spPr>
      </p:pic>
    </p:spTree>
    <p:extLst>
      <p:ext uri="{BB962C8B-B14F-4D97-AF65-F5344CB8AC3E}">
        <p14:creationId xmlns:p14="http://schemas.microsoft.com/office/powerpoint/2010/main" val="92022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TW" alt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問題的發生</a:t>
            </a:r>
          </a:p>
        </p:txBody>
      </p:sp>
      <p:sp>
        <p:nvSpPr>
          <p:cNvPr id="3" name="內容版面配置區 2"/>
          <p:cNvSpPr>
            <a:spLocks noGrp="1"/>
          </p:cNvSpPr>
          <p:nvPr>
            <p:ph idx="1"/>
          </p:nvPr>
        </p:nvSpPr>
        <p:spPr/>
        <p:txBody>
          <a:bodyPr/>
          <a:lstStyle/>
          <a:p>
            <a:r>
              <a:rPr lang="zh-TW" altLang="zh-TW" dirty="0"/>
              <a:t>完成設計後我們地一個問題</a:t>
            </a:r>
            <a:r>
              <a:rPr lang="zh-TW" altLang="zh-TW" sz="2800" b="1" dirty="0">
                <a:solidFill>
                  <a:schemeClr val="accent2">
                    <a:lumMod val="75000"/>
                  </a:schemeClr>
                </a:solidFill>
              </a:rPr>
              <a:t>馬上</a:t>
            </a:r>
            <a:r>
              <a:rPr lang="zh-TW" altLang="zh-TW" dirty="0"/>
              <a:t>就出現了；施力點的選擇，如果放錯位子將導致整把刀子結構的損壞，而因為沒有專業儀器的測量所以只能用最傳統的方法那就是實際測試，經過多次的實驗後發現刀子出力的地方</a:t>
            </a:r>
            <a:r>
              <a:rPr lang="zh-TW" altLang="zh-TW" dirty="0" smtClean="0"/>
              <a:t>在</a:t>
            </a:r>
            <a:r>
              <a:rPr lang="en-US" altLang="zh-TW" dirty="0">
                <a:hlinkClick r:id="rId2" action="ppaction://hlinksldjump"/>
              </a:rPr>
              <a:t>(</a:t>
            </a:r>
            <a:r>
              <a:rPr lang="zh-TW" altLang="zh-TW" dirty="0">
                <a:hlinkClick r:id="rId2" action="ppaction://hlinksldjump"/>
              </a:rPr>
              <a:t>圖</a:t>
            </a:r>
            <a:r>
              <a:rPr lang="en-US" altLang="zh-TW" dirty="0">
                <a:hlinkClick r:id="rId2" action="ppaction://hlinksldjump"/>
              </a:rPr>
              <a:t>2)</a:t>
            </a:r>
            <a:endParaRPr lang="zh-TW" altLang="en-US" dirty="0"/>
          </a:p>
        </p:txBody>
      </p:sp>
    </p:spTree>
    <p:extLst>
      <p:ext uri="{BB962C8B-B14F-4D97-AF65-F5344CB8AC3E}">
        <p14:creationId xmlns:p14="http://schemas.microsoft.com/office/powerpoint/2010/main" val="26637558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340768"/>
            <a:ext cx="6192688"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6671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r>
              <a:rPr lang="zh-TW" altLang="zh-TW" sz="3200" dirty="0"/>
              <a:t>但是如果想把力完美傳到這個位置那就必須把螺紋雕刻在那個</a:t>
            </a:r>
            <a:r>
              <a:rPr lang="zh-TW" altLang="zh-TW" sz="3200" dirty="0" smtClean="0"/>
              <a:t>地方</a:t>
            </a:r>
            <a:endParaRPr lang="en-US" altLang="zh-TW" sz="3200" dirty="0" smtClean="0"/>
          </a:p>
          <a:p>
            <a:r>
              <a:rPr lang="zh-TW" altLang="zh-TW" sz="3200" dirty="0" smtClean="0"/>
              <a:t>所以</a:t>
            </a:r>
            <a:r>
              <a:rPr lang="zh-TW" altLang="zh-TW" sz="3200" dirty="0"/>
              <a:t>我們重做了一個模型像</a:t>
            </a:r>
            <a:r>
              <a:rPr lang="zh-TW" altLang="zh-TW" sz="3200" dirty="0">
                <a:hlinkClick r:id="rId2" action="ppaction://hlinksldjump"/>
              </a:rPr>
              <a:t>圖</a:t>
            </a:r>
            <a:r>
              <a:rPr lang="en-US" altLang="zh-TW" sz="3200" dirty="0">
                <a:hlinkClick r:id="rId2" action="ppaction://hlinksldjump"/>
              </a:rPr>
              <a:t>(3</a:t>
            </a:r>
            <a:r>
              <a:rPr lang="en-US" altLang="zh-TW" sz="3200" dirty="0"/>
              <a:t>) </a:t>
            </a:r>
            <a:r>
              <a:rPr lang="zh-TW" altLang="zh-TW" sz="3200" dirty="0"/>
              <a:t>，縮短了尾部與螺紋的距離明顯地讓刀子用起來更加地</a:t>
            </a:r>
            <a:r>
              <a:rPr lang="zh-TW" altLang="zh-TW" sz="3200" dirty="0" smtClean="0"/>
              <a:t>順手</a:t>
            </a:r>
            <a:r>
              <a:rPr lang="zh-TW" altLang="en-US" sz="3200" dirty="0" smtClean="0">
                <a:hlinkClick r:id="rId3" action="ppaction://hlinksldjump"/>
              </a:rPr>
              <a:t>圖</a:t>
            </a:r>
            <a:r>
              <a:rPr lang="en-US" altLang="zh-TW" sz="3200" dirty="0" smtClean="0">
                <a:hlinkClick r:id="rId3" action="ppaction://hlinksldjump"/>
              </a:rPr>
              <a:t>(4)</a:t>
            </a:r>
            <a:r>
              <a:rPr lang="zh-TW" altLang="zh-TW" sz="3200" dirty="0" smtClean="0"/>
              <a:t>。</a:t>
            </a:r>
            <a:endParaRPr lang="zh-TW" altLang="zh-TW" sz="3200" dirty="0"/>
          </a:p>
          <a:p>
            <a:endParaRPr lang="zh-TW" altLang="en-US" sz="3200" dirty="0"/>
          </a:p>
        </p:txBody>
      </p:sp>
    </p:spTree>
    <p:extLst>
      <p:ext uri="{BB962C8B-B14F-4D97-AF65-F5344CB8AC3E}">
        <p14:creationId xmlns:p14="http://schemas.microsoft.com/office/powerpoint/2010/main" val="1901821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C:\Users\柯政佑\Desktop\施力處2.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916832"/>
            <a:ext cx="6196013" cy="2947982"/>
          </a:xfrm>
          <a:prstGeom prst="rect">
            <a:avLst/>
          </a:prstGeom>
          <a:noFill/>
          <a:ln>
            <a:noFill/>
          </a:ln>
        </p:spPr>
      </p:pic>
    </p:spTree>
    <p:extLst>
      <p:ext uri="{BB962C8B-B14F-4D97-AF65-F5344CB8AC3E}">
        <p14:creationId xmlns:p14="http://schemas.microsoft.com/office/powerpoint/2010/main" val="296131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圖釘">
  <a:themeElements>
    <a:clrScheme name="圖釘">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圖釘">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圖釘">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50</TotalTime>
  <Words>412</Words>
  <Application>Microsoft Office PowerPoint</Application>
  <PresentationFormat>如螢幕大小 (4:3)</PresentationFormat>
  <Paragraphs>26</Paragraphs>
  <Slides>12</Slides>
  <Notes>0</Notes>
  <HiddenSlides>3</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圖釘</vt:lpstr>
      <vt:lpstr>PowerPoint 簡報</vt:lpstr>
      <vt:lpstr> </vt:lpstr>
      <vt:lpstr>削皮切瓜兩用刀</vt:lpstr>
      <vt:lpstr>此產品的特色: </vt:lpstr>
      <vt:lpstr>初稿設計</vt:lpstr>
      <vt:lpstr>問題的發生</vt:lpstr>
      <vt:lpstr>PowerPoint 簡報</vt:lpstr>
      <vt:lpstr>PowerPoint 簡報</vt:lpstr>
      <vt:lpstr>PowerPoint 簡報</vt:lpstr>
      <vt:lpstr>PowerPoint 簡報</vt:lpstr>
      <vt:lpstr> </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柯政佑</dc:creator>
  <cp:lastModifiedBy>柯政佑</cp:lastModifiedBy>
  <cp:revision>5</cp:revision>
  <dcterms:created xsi:type="dcterms:W3CDTF">2012-10-28T15:07:34Z</dcterms:created>
  <dcterms:modified xsi:type="dcterms:W3CDTF">2012-10-28T15:57:49Z</dcterms:modified>
</cp:coreProperties>
</file>